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1.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comment2.xml" ContentType="application/vnd.openxmlformats-officedocument.presentationml.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661" r:id="rId5"/>
  </p:sldMasterIdLst>
  <p:notesMasterIdLst>
    <p:notesMasterId r:id="rId69"/>
  </p:notesMasterIdLst>
  <p:sldIdLst>
    <p:sldId id="256" r:id="rId6"/>
    <p:sldId id="319"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5" roundtripDataSignature="AMtx7mgEeBFsuJ7eQdBM7Z1+lFxRoh1Ds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erdre Lehma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66F2AB-6F01-0D49-838C-3276EF9F1E71}" v="125" dt="2025-07-02T19:04:16.5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3"/>
    <p:restoredTop sz="66667"/>
  </p:normalViewPr>
  <p:slideViewPr>
    <p:cSldViewPr snapToGrid="0">
      <p:cViewPr varScale="1">
        <p:scale>
          <a:sx n="81" d="100"/>
          <a:sy n="81" d="100"/>
        </p:scale>
        <p:origin x="744" y="3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5"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commentAuthors" Target="commentAuthors.xml"/><Relationship Id="rId7"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7-30T21:04:33.674" idx="1">
    <p:pos x="6000" y="0"/>
    <p:text>Next stop should be Great Plains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m1VxcPI"/>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4-07-30T22:40:37.773" idx="2">
    <p:pos x="6000" y="0"/>
    <p:text>add jobs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m1VxcP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1"/>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rodeohouston.com/"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561975" y="1162050"/>
            <a:ext cx="5886450" cy="3311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701040" y="4487340"/>
            <a:ext cx="5608200" cy="3863283"/>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endParaRPr sz="1400" dirty="0">
              <a:latin typeface="Arial"/>
              <a:ea typeface="Arial"/>
              <a:cs typeface="Arial"/>
              <a:sym typeface="Arial"/>
            </a:endParaRPr>
          </a:p>
          <a:p>
            <a:pPr marL="0" marR="0">
              <a:spcBef>
                <a:spcPts val="0"/>
              </a:spcBef>
              <a:spcAft>
                <a:spcPts val="0"/>
              </a:spcAft>
            </a:pPr>
            <a:r>
              <a:rPr lang="en-US" sz="1400" b="0" kern="100" dirty="0">
                <a:effectLst/>
                <a:latin typeface="Aptos" panose="020B0004020202020204" pitchFamily="34" charset="0"/>
                <a:ea typeface="Aptos" panose="020B0004020202020204" pitchFamily="34" charset="0"/>
                <a:cs typeface="Times New Roman" panose="02020603050405020304" pitchFamily="18" charset="0"/>
              </a:rPr>
              <a:t>Raise your hand if you’ve ever been to the Houston Livestock Show and Rodeo?  What did you see there? </a:t>
            </a:r>
            <a:r>
              <a:rPr lang="en-US" sz="1400" b="1" i="1" u="sng" kern="100" dirty="0">
                <a:effectLst/>
                <a:latin typeface="Aptos" panose="020B0004020202020204" pitchFamily="34" charset="0"/>
                <a:ea typeface="Aptos" panose="020B0004020202020204" pitchFamily="34" charset="0"/>
                <a:cs typeface="Times New Roman" panose="02020603050405020304" pitchFamily="18" charset="0"/>
              </a:rPr>
              <a:t>(Ask a student or two to share.)</a:t>
            </a:r>
            <a:endParaRPr lang="en-US" sz="1400" i="1" u="sng"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Let’s meet my friends from the rodeo, who are here with me today.  </a:t>
            </a:r>
            <a:r>
              <a:rPr lang="en-US" sz="1400" b="1" i="1" u="sng" kern="100" dirty="0">
                <a:effectLst/>
                <a:latin typeface="Aptos" panose="020B0004020202020204" pitchFamily="34" charset="0"/>
                <a:ea typeface="Aptos" panose="020B0004020202020204" pitchFamily="34" charset="0"/>
                <a:cs typeface="Times New Roman" panose="02020603050405020304" pitchFamily="18" charset="0"/>
              </a:rPr>
              <a:t>(AEC committee members introduce themselves.)</a:t>
            </a:r>
          </a:p>
          <a:p>
            <a:pPr marL="0" marR="0">
              <a:spcBef>
                <a:spcPts val="0"/>
              </a:spcBef>
              <a:spcAft>
                <a:spcPts val="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We are with </a:t>
            </a:r>
            <a:r>
              <a:rPr lang="en-US" sz="1400" b="0" kern="100" dirty="0">
                <a:effectLst/>
                <a:latin typeface="Aptos" panose="020B0004020202020204" pitchFamily="34" charset="0"/>
                <a:ea typeface="Aptos" panose="020B0004020202020204" pitchFamily="34" charset="0"/>
                <a:cs typeface="Times New Roman" panose="02020603050405020304" pitchFamily="18" charset="0"/>
              </a:rPr>
              <a:t>the Agriculture Education Committee </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of Houston Livestock Show and Rodeo.  </a:t>
            </a:r>
          </a:p>
          <a:p>
            <a:pPr marL="0" marR="0">
              <a:spcBef>
                <a:spcPts val="0"/>
              </a:spcBef>
              <a:spcAft>
                <a:spcPts val="0"/>
              </a:spcAft>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Before we get started, we would like to make sure everyone has a chance to participate – throughout our lesson today, we are going to ask y’all questions.  We will call on students who raise their hands. </a:t>
            </a:r>
          </a:p>
          <a:p>
            <a:pPr marL="0" marR="0">
              <a:spcBef>
                <a:spcPts val="0"/>
              </a:spcBef>
              <a:spcAft>
                <a:spcPts val="0"/>
              </a:spcAft>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Are you ready to learn something new?</a:t>
            </a:r>
          </a:p>
        </p:txBody>
      </p:sp>
      <p:sp>
        <p:nvSpPr>
          <p:cNvPr id="108" name="Google Shape;108;p1: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0: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800"/>
              <a:t>Let’s head out west toward El Paso.  We are going to the Mountains and Basins region</a:t>
            </a:r>
            <a:endParaRPr sz="1800"/>
          </a:p>
        </p:txBody>
      </p:sp>
      <p:sp>
        <p:nvSpPr>
          <p:cNvPr id="214" name="Google Shape;214;p10: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1: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r>
              <a:rPr lang="en-US" sz="1600" dirty="0"/>
              <a:t>Pay close attention to </a:t>
            </a:r>
            <a:r>
              <a:rPr lang="en-US" sz="1600" b="1" dirty="0"/>
              <a:t>mountains</a:t>
            </a:r>
            <a:r>
              <a:rPr lang="en-US" sz="1600" dirty="0"/>
              <a:t> and </a:t>
            </a:r>
            <a:r>
              <a:rPr lang="en-US" sz="1600" b="1" dirty="0"/>
              <a:t>basins</a:t>
            </a:r>
          </a:p>
          <a:p>
            <a:endParaRPr lang="en-US" sz="1600" dirty="0"/>
          </a:p>
          <a:p>
            <a:pPr marL="514350" indent="-285750">
              <a:buFont typeface="Arial" panose="020B0604020202020204" pitchFamily="34" charset="0"/>
              <a:buChar char="•"/>
            </a:pPr>
            <a:r>
              <a:rPr lang="en-US" sz="1600" b="1" dirty="0"/>
              <a:t>Mountains</a:t>
            </a:r>
            <a:r>
              <a:rPr lang="en-US" sz="1600" dirty="0"/>
              <a:t> = tall, raised landforms (demonstrate with hands forming a peak)</a:t>
            </a:r>
          </a:p>
          <a:p>
            <a:pPr marL="514350" indent="-285750">
              <a:buFont typeface="Arial" panose="020B0604020202020204" pitchFamily="34" charset="0"/>
              <a:buChar char="•"/>
            </a:pPr>
            <a:r>
              <a:rPr lang="en-US" sz="1600" b="1" dirty="0"/>
              <a:t>Basins</a:t>
            </a:r>
            <a:r>
              <a:rPr lang="en-US" sz="1600" dirty="0"/>
              <a:t> = low, bowl-shaped areas (hands cupped, wrists together)</a:t>
            </a:r>
          </a:p>
          <a:p>
            <a:pPr marL="971550" lvl="1" indent="-285750">
              <a:buFont typeface="Arial" panose="020B0604020202020204" pitchFamily="34" charset="0"/>
              <a:buChar char="•"/>
            </a:pPr>
            <a:r>
              <a:rPr lang="en-US" sz="1600" dirty="0"/>
              <a:t>Usually found </a:t>
            </a:r>
            <a:r>
              <a:rPr lang="en-US" sz="1600" b="1" dirty="0"/>
              <a:t>between mountains</a:t>
            </a:r>
            <a:endParaRPr lang="en-US" sz="1600" dirty="0"/>
          </a:p>
          <a:p>
            <a:pPr marL="971550" lvl="1" indent="-285750">
              <a:buFont typeface="Arial" panose="020B0604020202020204" pitchFamily="34" charset="0"/>
              <a:buChar char="•"/>
            </a:pPr>
            <a:r>
              <a:rPr lang="en-US" sz="1600" dirty="0"/>
              <a:t>The land dips down toward the center</a:t>
            </a:r>
          </a:p>
          <a:p>
            <a:pPr marL="457200" lvl="0" indent="-228600" algn="l" rtl="0">
              <a:lnSpc>
                <a:spcPct val="100000"/>
              </a:lnSpc>
              <a:spcBef>
                <a:spcPts val="0"/>
              </a:spcBef>
              <a:spcAft>
                <a:spcPts val="0"/>
              </a:spcAft>
              <a:buSzPts val="1400"/>
              <a:buNone/>
            </a:pPr>
            <a:endParaRPr lang="en-US" sz="1600" dirty="0">
              <a:solidFill>
                <a:srgbClr val="374151"/>
              </a:solidFill>
              <a:latin typeface="Arial"/>
              <a:ea typeface="Arial"/>
              <a:cs typeface="Arial"/>
              <a:sym typeface="Arial"/>
            </a:endParaRPr>
          </a:p>
          <a:p>
            <a:pPr marL="457200" lvl="0" indent="-228600" algn="l" rtl="0">
              <a:lnSpc>
                <a:spcPct val="100000"/>
              </a:lnSpc>
              <a:spcBef>
                <a:spcPts val="0"/>
              </a:spcBef>
              <a:spcAft>
                <a:spcPts val="0"/>
              </a:spcAft>
              <a:buSzPts val="1400"/>
              <a:buNone/>
            </a:pPr>
            <a:endParaRPr lang="en-US" sz="1600" dirty="0"/>
          </a:p>
          <a:p>
            <a:pPr marL="457200" lvl="0" indent="-228600" algn="l" rtl="0">
              <a:lnSpc>
                <a:spcPct val="100000"/>
              </a:lnSpc>
              <a:spcBef>
                <a:spcPts val="0"/>
              </a:spcBef>
              <a:spcAft>
                <a:spcPts val="0"/>
              </a:spcAft>
              <a:buSzPts val="1400"/>
              <a:buNone/>
            </a:pPr>
            <a:r>
              <a:rPr lang="en-US" sz="1600" b="1" dirty="0"/>
              <a:t>Assistant: Demonstrate both gestures clearly</a:t>
            </a:r>
          </a:p>
          <a:p>
            <a:pPr marL="457200" lvl="0" indent="-228600" algn="l" rtl="0">
              <a:lnSpc>
                <a:spcPct val="100000"/>
              </a:lnSpc>
              <a:spcBef>
                <a:spcPts val="0"/>
              </a:spcBef>
              <a:spcAft>
                <a:spcPts val="0"/>
              </a:spcAft>
              <a:buSzPts val="1400"/>
              <a:buNone/>
            </a:pPr>
            <a:endParaRPr sz="1800" dirty="0">
              <a:solidFill>
                <a:srgbClr val="374151"/>
              </a:solidFill>
              <a:latin typeface="Arial"/>
              <a:ea typeface="Arial"/>
              <a:cs typeface="Arial"/>
              <a:sym typeface="Arial"/>
            </a:endParaRPr>
          </a:p>
        </p:txBody>
      </p:sp>
      <p:sp>
        <p:nvSpPr>
          <p:cNvPr id="233" name="Google Shape;233;p11: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2" name="Google Shape;252;p12: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600" dirty="0">
                <a:solidFill>
                  <a:srgbClr val="374151"/>
                </a:solidFill>
                <a:latin typeface="Arial"/>
                <a:ea typeface="Arial"/>
                <a:cs typeface="Arial"/>
                <a:sym typeface="Arial"/>
              </a:rPr>
              <a:t>The landscape of this region is marked by rugged mountains, deep canyons, and wide desert valleys. </a:t>
            </a:r>
            <a:endParaRPr sz="1600" dirty="0">
              <a:solidFill>
                <a:srgbClr val="374151"/>
              </a:solidFill>
              <a:latin typeface="Arial"/>
              <a:ea typeface="Arial"/>
              <a:cs typeface="Arial"/>
              <a:sym typeface="Arial"/>
            </a:endParaRPr>
          </a:p>
          <a:p>
            <a:pPr marL="228600" lvl="0" indent="0" algn="l" rtl="0">
              <a:lnSpc>
                <a:spcPct val="100000"/>
              </a:lnSpc>
              <a:spcBef>
                <a:spcPts val="0"/>
              </a:spcBef>
              <a:spcAft>
                <a:spcPts val="0"/>
              </a:spcAft>
              <a:buClr>
                <a:schemeClr val="dk1"/>
              </a:buClr>
              <a:buSzPts val="1400"/>
              <a:buFont typeface="Arial"/>
              <a:buNone/>
            </a:pPr>
            <a:endParaRPr sz="1600" dirty="0"/>
          </a:p>
          <a:p>
            <a:pPr marL="0" marR="0" lvl="0" indent="0" algn="l" rtl="0">
              <a:lnSpc>
                <a:spcPct val="100000"/>
              </a:lnSpc>
              <a:spcBef>
                <a:spcPts val="0"/>
              </a:spcBef>
              <a:spcAft>
                <a:spcPts val="0"/>
              </a:spcAft>
              <a:buSzPts val="1400"/>
              <a:buNone/>
            </a:pPr>
            <a:r>
              <a:rPr lang="en-US" sz="1600" dirty="0"/>
              <a:t>Can you you see the mountains? What about basins? </a:t>
            </a:r>
            <a:endParaRPr sz="1600" dirty="0"/>
          </a:p>
          <a:p>
            <a:pPr marL="0" marR="0" lvl="0" indent="0" algn="l" rtl="0">
              <a:lnSpc>
                <a:spcPct val="100000"/>
              </a:lnSpc>
              <a:spcBef>
                <a:spcPts val="0"/>
              </a:spcBef>
              <a:spcAft>
                <a:spcPts val="0"/>
              </a:spcAft>
              <a:buSzPts val="1400"/>
              <a:buNone/>
            </a:pPr>
            <a:endParaRPr sz="1600" dirty="0"/>
          </a:p>
          <a:p>
            <a:pPr marL="0" marR="0" lvl="0" indent="0" algn="l" rtl="0">
              <a:lnSpc>
                <a:spcPct val="100000"/>
              </a:lnSpc>
              <a:spcBef>
                <a:spcPts val="0"/>
              </a:spcBef>
              <a:spcAft>
                <a:spcPts val="0"/>
              </a:spcAft>
              <a:buSzPts val="1400"/>
              <a:buNone/>
            </a:pPr>
            <a:r>
              <a:rPr lang="en-US" sz="1600" b="1" dirty="0"/>
              <a:t> AEC Assistant:  Point to mountains and basins.</a:t>
            </a:r>
            <a:endParaRPr sz="1600" b="1" dirty="0"/>
          </a:p>
        </p:txBody>
      </p:sp>
      <p:sp>
        <p:nvSpPr>
          <p:cNvPr id="253" name="Google Shape;253;p12: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3:notes"/>
          <p:cNvSpPr txBox="1">
            <a:spLocks noGrp="1"/>
          </p:cNvSpPr>
          <p:nvPr>
            <p:ph type="body" idx="1"/>
          </p:nvPr>
        </p:nvSpPr>
        <p:spPr>
          <a:xfrm>
            <a:off x="701040" y="4487339"/>
            <a:ext cx="5608200" cy="3846169"/>
          </a:xfrm>
          <a:prstGeom prst="rect">
            <a:avLst/>
          </a:prstGeom>
          <a:noFill/>
          <a:ln>
            <a:noFill/>
          </a:ln>
        </p:spPr>
        <p:txBody>
          <a:bodyPr spcFirstLastPara="1" wrap="square" lIns="93175" tIns="46575" rIns="93175" bIns="46575" anchor="t" anchorCtr="0">
            <a:noAutofit/>
          </a:bodyPr>
          <a:lstStyle/>
          <a:p>
            <a:pPr marL="457200" lvl="0" indent="-228600" algn="l" rtl="0">
              <a:lnSpc>
                <a:spcPct val="100000"/>
              </a:lnSpc>
              <a:spcBef>
                <a:spcPts val="0"/>
              </a:spcBef>
              <a:spcAft>
                <a:spcPts val="0"/>
              </a:spcAft>
              <a:buSzPts val="1400"/>
              <a:buNone/>
            </a:pPr>
            <a:r>
              <a:rPr lang="en-US" sz="1600" b="0" i="0" u="none" strike="noStrike" dirty="0">
                <a:solidFill>
                  <a:srgbClr val="000000"/>
                </a:solidFill>
                <a:latin typeface="Arial"/>
                <a:ea typeface="Arial"/>
                <a:cs typeface="Arial"/>
                <a:sym typeface="Arial"/>
              </a:rPr>
              <a:t>Texas has two National Parks, and they are both found in this region</a:t>
            </a:r>
            <a:r>
              <a:rPr lang="en-US" sz="1600" b="0" i="0" u="none" strike="noStrike" dirty="0">
                <a:solidFill>
                  <a:srgbClr val="374151"/>
                </a:solidFill>
                <a:latin typeface="Arial"/>
                <a:ea typeface="Arial"/>
                <a:cs typeface="Arial"/>
                <a:sym typeface="Arial"/>
              </a:rPr>
              <a:t>: </a:t>
            </a:r>
            <a:r>
              <a:rPr lang="en-US" sz="1600" b="0" i="0" u="none" strike="noStrike" dirty="0">
                <a:solidFill>
                  <a:srgbClr val="000000"/>
                </a:solidFill>
                <a:latin typeface="Arial"/>
                <a:ea typeface="Arial"/>
                <a:cs typeface="Arial"/>
                <a:sym typeface="Arial"/>
              </a:rPr>
              <a:t>Guadalupe Mountains National Park and Big Bend National Park. </a:t>
            </a:r>
            <a:endParaRPr sz="1600" b="0" dirty="0"/>
          </a:p>
          <a:p>
            <a:pPr marL="457200" lvl="0" indent="-228600" algn="l" rtl="0">
              <a:lnSpc>
                <a:spcPct val="100000"/>
              </a:lnSpc>
              <a:spcBef>
                <a:spcPts val="0"/>
              </a:spcBef>
              <a:spcAft>
                <a:spcPts val="0"/>
              </a:spcAft>
              <a:buSzPts val="1400"/>
              <a:buNone/>
            </a:pPr>
            <a:endParaRPr lang="en-US" sz="1600" dirty="0">
              <a:solidFill>
                <a:srgbClr val="374151"/>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600" b="1" dirty="0">
                <a:solidFill>
                  <a:srgbClr val="374151"/>
                </a:solidFill>
                <a:latin typeface="Arial"/>
                <a:ea typeface="Arial"/>
                <a:cs typeface="Arial"/>
                <a:sym typeface="Arial"/>
              </a:rPr>
              <a:t>Guadalupe Mountains stretch ~65 miles into New Mexico</a:t>
            </a:r>
            <a:endParaRPr lang="en-US" sz="1600" dirty="0">
              <a:solidFill>
                <a:srgbClr val="374151"/>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panose="020B0604020202020204" pitchFamily="34" charset="0"/>
              <a:buChar char="•"/>
            </a:pPr>
            <a:r>
              <a:rPr lang="en-US" sz="1600" dirty="0">
                <a:solidFill>
                  <a:srgbClr val="374151"/>
                </a:solidFill>
                <a:latin typeface="Arial"/>
                <a:ea typeface="Arial"/>
                <a:cs typeface="Arial"/>
                <a:sym typeface="Arial"/>
              </a:rPr>
              <a:t>~250,000 people visit each year</a:t>
            </a:r>
          </a:p>
          <a:p>
            <a:pPr marL="457200" lvl="0" indent="-228600" algn="l" rtl="0">
              <a:lnSpc>
                <a:spcPct val="100000"/>
              </a:lnSpc>
              <a:spcBef>
                <a:spcPts val="0"/>
              </a:spcBef>
              <a:spcAft>
                <a:spcPts val="0"/>
              </a:spcAft>
              <a:buSzPts val="1400"/>
              <a:buFont typeface="Arial" panose="020B0604020202020204" pitchFamily="34" charset="0"/>
              <a:buChar char="•"/>
            </a:pPr>
            <a:r>
              <a:rPr lang="en-US" sz="1600" dirty="0">
                <a:solidFill>
                  <a:srgbClr val="374151"/>
                </a:solidFill>
                <a:latin typeface="Arial"/>
                <a:ea typeface="Arial"/>
                <a:cs typeface="Arial"/>
                <a:sym typeface="Arial"/>
              </a:rPr>
              <a:t>Visitors spend $27 million at parks, hotels, restaurants &amp; shops</a:t>
            </a:r>
          </a:p>
          <a:p>
            <a:pPr marL="457200" lvl="0" indent="-228600" algn="l" rtl="0">
              <a:lnSpc>
                <a:spcPct val="100000"/>
              </a:lnSpc>
              <a:spcBef>
                <a:spcPts val="0"/>
              </a:spcBef>
              <a:spcAft>
                <a:spcPts val="0"/>
              </a:spcAft>
              <a:buSzPts val="1400"/>
              <a:buNone/>
            </a:pPr>
            <a:endParaRPr lang="en-US" sz="1600" dirty="0">
              <a:solidFill>
                <a:srgbClr val="374151"/>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600" b="1" dirty="0">
                <a:solidFill>
                  <a:srgbClr val="374151"/>
                </a:solidFill>
                <a:latin typeface="Arial"/>
                <a:ea typeface="Arial"/>
                <a:cs typeface="Arial"/>
                <a:sym typeface="Arial"/>
              </a:rPr>
              <a:t>Big Bend is great for hiking and camping</a:t>
            </a:r>
            <a:endParaRPr lang="en-US" sz="1600" dirty="0">
              <a:solidFill>
                <a:srgbClr val="374151"/>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panose="020B0604020202020204" pitchFamily="34" charset="0"/>
              <a:buChar char="•"/>
            </a:pPr>
            <a:r>
              <a:rPr lang="en-US" sz="1600" dirty="0">
                <a:solidFill>
                  <a:srgbClr val="374151"/>
                </a:solidFill>
                <a:latin typeface="Arial"/>
                <a:ea typeface="Arial"/>
                <a:cs typeface="Arial"/>
                <a:sym typeface="Arial"/>
              </a:rPr>
              <a:t>Over 500,000 people visited last year</a:t>
            </a:r>
          </a:p>
          <a:p>
            <a:pPr marL="457200" lvl="0" indent="-228600" algn="l" rtl="0">
              <a:lnSpc>
                <a:spcPct val="100000"/>
              </a:lnSpc>
              <a:spcBef>
                <a:spcPts val="0"/>
              </a:spcBef>
              <a:spcAft>
                <a:spcPts val="0"/>
              </a:spcAft>
              <a:buSzPts val="1400"/>
              <a:buFont typeface="Arial" panose="020B0604020202020204" pitchFamily="34" charset="0"/>
              <a:buChar char="•"/>
            </a:pPr>
            <a:r>
              <a:rPr lang="en-US" sz="1600" dirty="0">
                <a:solidFill>
                  <a:srgbClr val="374151"/>
                </a:solidFill>
                <a:latin typeface="Arial"/>
                <a:ea typeface="Arial"/>
                <a:cs typeface="Arial"/>
                <a:sym typeface="Arial"/>
              </a:rPr>
              <a:t>Tourists spent $48 million in the area</a:t>
            </a:r>
          </a:p>
          <a:p>
            <a:pPr marL="457200" lvl="0" indent="-228600" algn="l" rtl="0">
              <a:lnSpc>
                <a:spcPct val="100000"/>
              </a:lnSpc>
              <a:spcBef>
                <a:spcPts val="0"/>
              </a:spcBef>
              <a:spcAft>
                <a:spcPts val="0"/>
              </a:spcAft>
              <a:buSzPts val="1400"/>
              <a:buFont typeface="Arial" panose="020B0604020202020204" pitchFamily="34" charset="0"/>
              <a:buChar char="•"/>
            </a:pPr>
            <a:r>
              <a:rPr lang="en-US" sz="1600" dirty="0">
                <a:solidFill>
                  <a:srgbClr val="374151"/>
                </a:solidFill>
                <a:latin typeface="Arial"/>
                <a:ea typeface="Arial"/>
                <a:cs typeface="Arial"/>
                <a:sym typeface="Arial"/>
              </a:rPr>
              <a:t>Big Bend is named for the bend in the Rio Grande River</a:t>
            </a:r>
          </a:p>
          <a:p>
            <a:pPr marL="457200" lvl="0" indent="-228600" algn="l" rtl="0">
              <a:lnSpc>
                <a:spcPct val="100000"/>
              </a:lnSpc>
              <a:spcBef>
                <a:spcPts val="0"/>
              </a:spcBef>
              <a:spcAft>
                <a:spcPts val="0"/>
              </a:spcAft>
              <a:buSzPts val="1400"/>
              <a:buFont typeface="Arial" panose="020B0604020202020204" pitchFamily="34" charset="0"/>
              <a:buChar char="•"/>
            </a:pPr>
            <a:r>
              <a:rPr lang="en-US" sz="1600" dirty="0">
                <a:solidFill>
                  <a:srgbClr val="374151"/>
                </a:solidFill>
                <a:latin typeface="Arial"/>
                <a:ea typeface="Arial"/>
                <a:cs typeface="Arial"/>
                <a:sym typeface="Arial"/>
              </a:rPr>
              <a:t>This river is a natural border with Mexico</a:t>
            </a:r>
          </a:p>
          <a:p>
            <a:pPr marL="457200" lvl="0" indent="-228600" algn="l" rtl="0">
              <a:lnSpc>
                <a:spcPct val="100000"/>
              </a:lnSpc>
              <a:spcBef>
                <a:spcPts val="0"/>
              </a:spcBef>
              <a:spcAft>
                <a:spcPts val="0"/>
              </a:spcAft>
              <a:buSzPts val="1400"/>
              <a:buNone/>
            </a:pPr>
            <a:endParaRPr lang="en-US" sz="1600" dirty="0">
              <a:solidFill>
                <a:srgbClr val="374151"/>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600" b="1" i="1" u="sng" dirty="0">
                <a:solidFill>
                  <a:srgbClr val="374151"/>
                </a:solidFill>
                <a:latin typeface="Arial"/>
                <a:ea typeface="Arial"/>
                <a:cs typeface="Arial"/>
                <a:sym typeface="Arial"/>
              </a:rPr>
              <a:t>Ask: “Have you ever visited one of these parks?”</a:t>
            </a:r>
          </a:p>
          <a:p>
            <a:pPr marL="457200" lvl="0" indent="-228600" algn="l" rtl="0">
              <a:lnSpc>
                <a:spcPct val="100000"/>
              </a:lnSpc>
              <a:spcBef>
                <a:spcPts val="0"/>
              </a:spcBef>
              <a:spcAft>
                <a:spcPts val="0"/>
              </a:spcAft>
              <a:buSzPts val="1400"/>
              <a:buNone/>
            </a:pPr>
            <a:endParaRPr lang="en-US" sz="1600" dirty="0">
              <a:solidFill>
                <a:srgbClr val="374151"/>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panose="020B0604020202020204" pitchFamily="34" charset="0"/>
              <a:buChar char="•"/>
            </a:pPr>
            <a:r>
              <a:rPr lang="en-US" sz="1600" dirty="0">
                <a:solidFill>
                  <a:srgbClr val="374151"/>
                </a:solidFill>
                <a:latin typeface="Arial"/>
                <a:ea typeface="Arial"/>
                <a:cs typeface="Arial"/>
                <a:sym typeface="Arial"/>
              </a:rPr>
              <a:t>Visiting places for fun is called tourism.</a:t>
            </a:r>
          </a:p>
          <a:p>
            <a:pPr marL="457200" lvl="0" indent="-228600" algn="l" rtl="0">
              <a:lnSpc>
                <a:spcPct val="100000"/>
              </a:lnSpc>
              <a:spcBef>
                <a:spcPts val="0"/>
              </a:spcBef>
              <a:spcAft>
                <a:spcPts val="0"/>
              </a:spcAft>
              <a:buSzPts val="1400"/>
              <a:buFont typeface="Arial" panose="020B0604020202020204" pitchFamily="34" charset="0"/>
              <a:buChar char="•"/>
            </a:pPr>
            <a:r>
              <a:rPr lang="en-US" sz="1600" dirty="0">
                <a:solidFill>
                  <a:srgbClr val="374151"/>
                </a:solidFill>
                <a:latin typeface="Arial"/>
                <a:ea typeface="Arial"/>
                <a:cs typeface="Arial"/>
                <a:sym typeface="Arial"/>
              </a:rPr>
              <a:t>Tourism creates jobs like:</a:t>
            </a:r>
          </a:p>
          <a:p>
            <a:pPr marL="914400" lvl="1" indent="-228600" algn="l" rtl="0">
              <a:lnSpc>
                <a:spcPct val="100000"/>
              </a:lnSpc>
              <a:spcBef>
                <a:spcPts val="0"/>
              </a:spcBef>
              <a:spcAft>
                <a:spcPts val="0"/>
              </a:spcAft>
              <a:buSzPts val="1400"/>
              <a:buFont typeface="Arial" panose="020B0604020202020204" pitchFamily="34" charset="0"/>
              <a:buChar char="•"/>
            </a:pPr>
            <a:r>
              <a:rPr lang="en-US" sz="1600" dirty="0">
                <a:solidFill>
                  <a:srgbClr val="374151"/>
                </a:solidFill>
                <a:latin typeface="Arial"/>
                <a:ea typeface="Arial"/>
                <a:cs typeface="Arial"/>
                <a:sym typeface="Arial"/>
              </a:rPr>
              <a:t>Park rangers</a:t>
            </a:r>
          </a:p>
          <a:p>
            <a:pPr marL="914400" lvl="1" indent="-228600" algn="l" rtl="0">
              <a:lnSpc>
                <a:spcPct val="100000"/>
              </a:lnSpc>
              <a:spcBef>
                <a:spcPts val="0"/>
              </a:spcBef>
              <a:spcAft>
                <a:spcPts val="0"/>
              </a:spcAft>
              <a:buSzPts val="1400"/>
              <a:buFont typeface="Arial" panose="020B0604020202020204" pitchFamily="34" charset="0"/>
              <a:buChar char="•"/>
            </a:pPr>
            <a:r>
              <a:rPr lang="en-US" sz="1600" dirty="0">
                <a:solidFill>
                  <a:srgbClr val="374151"/>
                </a:solidFill>
                <a:latin typeface="Arial"/>
                <a:ea typeface="Arial"/>
                <a:cs typeface="Arial"/>
                <a:sym typeface="Arial"/>
              </a:rPr>
              <a:t>Tour guides</a:t>
            </a:r>
          </a:p>
          <a:p>
            <a:pPr marL="914400" lvl="1" indent="-228600" algn="l" rtl="0">
              <a:lnSpc>
                <a:spcPct val="100000"/>
              </a:lnSpc>
              <a:spcBef>
                <a:spcPts val="0"/>
              </a:spcBef>
              <a:spcAft>
                <a:spcPts val="0"/>
              </a:spcAft>
              <a:buSzPts val="1400"/>
              <a:buFont typeface="Arial" panose="020B0604020202020204" pitchFamily="34" charset="0"/>
              <a:buChar char="•"/>
            </a:pPr>
            <a:r>
              <a:rPr lang="en-US" sz="1600" dirty="0">
                <a:solidFill>
                  <a:srgbClr val="374151"/>
                </a:solidFill>
                <a:latin typeface="Arial"/>
                <a:ea typeface="Arial"/>
                <a:cs typeface="Arial"/>
                <a:sym typeface="Arial"/>
              </a:rPr>
              <a:t>Hotel &amp; restaurant staff</a:t>
            </a:r>
          </a:p>
          <a:p>
            <a:pPr marL="914400" lvl="1" indent="-228600" algn="l" rtl="0">
              <a:lnSpc>
                <a:spcPct val="100000"/>
              </a:lnSpc>
              <a:spcBef>
                <a:spcPts val="0"/>
              </a:spcBef>
              <a:spcAft>
                <a:spcPts val="0"/>
              </a:spcAft>
              <a:buSzPts val="1400"/>
              <a:buFont typeface="Arial" panose="020B0604020202020204" pitchFamily="34" charset="0"/>
              <a:buChar char="•"/>
            </a:pPr>
            <a:r>
              <a:rPr lang="en-US" sz="1600" dirty="0">
                <a:solidFill>
                  <a:srgbClr val="374151"/>
                </a:solidFill>
                <a:latin typeface="Arial"/>
                <a:ea typeface="Arial"/>
                <a:cs typeface="Arial"/>
                <a:sym typeface="Arial"/>
              </a:rPr>
              <a:t>Scientists (geologists &amp; archaeologists)</a:t>
            </a:r>
          </a:p>
          <a:p>
            <a:pPr marL="457200" lvl="0" indent="-228600" algn="l" rtl="0">
              <a:lnSpc>
                <a:spcPct val="100000"/>
              </a:lnSpc>
              <a:spcBef>
                <a:spcPts val="0"/>
              </a:spcBef>
              <a:spcAft>
                <a:spcPts val="0"/>
              </a:spcAft>
              <a:buSzPts val="1400"/>
              <a:buFont typeface="Arial" panose="020B0604020202020204" pitchFamily="34" charset="0"/>
              <a:buChar char="•"/>
            </a:pPr>
            <a:r>
              <a:rPr lang="en-US" sz="1600" dirty="0">
                <a:solidFill>
                  <a:srgbClr val="374151"/>
                </a:solidFill>
                <a:latin typeface="Arial"/>
                <a:ea typeface="Arial"/>
                <a:cs typeface="Arial"/>
                <a:sym typeface="Arial"/>
              </a:rPr>
              <a:t>Fossils &amp; ancient human evidence found in both parks!</a:t>
            </a:r>
          </a:p>
        </p:txBody>
      </p:sp>
      <p:sp>
        <p:nvSpPr>
          <p:cNvPr id="264" name="Google Shape;264;p13: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4: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Not all of the land in Mountain and Basins regions is mountainous.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Elevation still high above sea level</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Land is more even.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This is a plateau.</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What do you notice about the vegetation or plants you see in this photo? Look how the land looks brownish…</a:t>
            </a:r>
            <a:endParaRPr b="1" dirty="0"/>
          </a:p>
          <a:p>
            <a:pPr marL="0" lvl="0" indent="0" algn="l" rtl="0">
              <a:lnSpc>
                <a:spcPct val="100000"/>
              </a:lnSpc>
              <a:spcBef>
                <a:spcPts val="0"/>
              </a:spcBef>
              <a:spcAft>
                <a:spcPts val="0"/>
              </a:spcAft>
              <a:buSzPts val="1400"/>
              <a:buNone/>
            </a:pP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en-US" dirty="0"/>
              <a:t>Plants are small and scrubby.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Climate is very dry, like a desert.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Areas of this region typically get less than 10 inches of rainfall per year.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Temperatures can be quite hot in summer</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Cold enough to snow in the winters!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Mountain pine trees grow in the mountains because there is more moisture from the snow.</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Do you think this land would be very good for growing crops? Show me a thumbs up for yes and a thumbs down for no.</a:t>
            </a:r>
            <a:endParaRPr b="1" dirty="0"/>
          </a:p>
          <a:p>
            <a:pPr marL="0" lvl="0" indent="0" algn="l" rtl="0">
              <a:lnSpc>
                <a:spcPct val="100000"/>
              </a:lnSpc>
              <a:spcBef>
                <a:spcPts val="0"/>
              </a:spcBef>
              <a:spcAft>
                <a:spcPts val="0"/>
              </a:spcAft>
              <a:buSzPts val="1400"/>
              <a:buNone/>
            </a:pPr>
            <a:endParaRPr dirty="0"/>
          </a:p>
        </p:txBody>
      </p:sp>
      <p:sp>
        <p:nvSpPr>
          <p:cNvPr id="276" name="Google Shape;276;p14: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5: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600" dirty="0"/>
              <a:t>Cotton is a big crop in this region.</a:t>
            </a:r>
            <a:endParaRPr sz="1600" dirty="0"/>
          </a:p>
          <a:p>
            <a:pPr marL="285750" lvl="0" indent="-285750" algn="l" rtl="0">
              <a:lnSpc>
                <a:spcPct val="100000"/>
              </a:lnSpc>
              <a:spcBef>
                <a:spcPts val="0"/>
              </a:spcBef>
              <a:spcAft>
                <a:spcPts val="0"/>
              </a:spcAft>
              <a:buSzPts val="1400"/>
              <a:buFont typeface="Arial" panose="020B0604020202020204" pitchFamily="34" charset="0"/>
              <a:buChar char="•"/>
            </a:pPr>
            <a:r>
              <a:rPr lang="en-US" sz="1600" dirty="0"/>
              <a:t>Not a lot of rain</a:t>
            </a:r>
          </a:p>
          <a:p>
            <a:pPr marL="285750" lvl="0" indent="-285750" algn="l" rtl="0">
              <a:lnSpc>
                <a:spcPct val="100000"/>
              </a:lnSpc>
              <a:spcBef>
                <a:spcPts val="0"/>
              </a:spcBef>
              <a:spcAft>
                <a:spcPts val="0"/>
              </a:spcAft>
              <a:buSzPts val="1400"/>
              <a:buFont typeface="Arial" panose="020B0604020202020204" pitchFamily="34" charset="0"/>
              <a:buChar char="•"/>
            </a:pPr>
            <a:r>
              <a:rPr lang="en-US" sz="1600" dirty="0"/>
              <a:t>Fields need water for crops.</a:t>
            </a:r>
          </a:p>
          <a:p>
            <a:pPr marL="285750" lvl="0" indent="-285750" algn="l" rtl="0">
              <a:lnSpc>
                <a:spcPct val="100000"/>
              </a:lnSpc>
              <a:spcBef>
                <a:spcPts val="0"/>
              </a:spcBef>
              <a:spcAft>
                <a:spcPts val="0"/>
              </a:spcAft>
              <a:buSzPts val="1400"/>
              <a:buFont typeface="Arial" panose="020B0604020202020204" pitchFamily="34" charset="0"/>
              <a:buChar char="•"/>
            </a:pPr>
            <a:r>
              <a:rPr lang="en-US" sz="1600" dirty="0"/>
              <a:t>Agricultural scientists developed </a:t>
            </a:r>
            <a:r>
              <a:rPr lang="en-US" sz="1600" b="1" dirty="0"/>
              <a:t>irrigation</a:t>
            </a:r>
            <a:r>
              <a:rPr lang="en-US" sz="1600" dirty="0"/>
              <a:t> methods to bring water from the </a:t>
            </a:r>
            <a:r>
              <a:rPr lang="en-US" sz="1600" b="1" dirty="0"/>
              <a:t>Rio Grande</a:t>
            </a:r>
            <a:r>
              <a:rPr lang="en-US" sz="1600" dirty="0"/>
              <a:t> to cotton.</a:t>
            </a:r>
            <a:endParaRPr sz="1600" dirty="0"/>
          </a:p>
          <a:p>
            <a:pPr marL="0" lvl="0" indent="0" algn="l" rtl="0">
              <a:lnSpc>
                <a:spcPct val="100000"/>
              </a:lnSpc>
              <a:spcBef>
                <a:spcPts val="0"/>
              </a:spcBef>
              <a:spcAft>
                <a:spcPts val="0"/>
              </a:spcAft>
              <a:buSzPts val="1400"/>
              <a:buNone/>
            </a:pPr>
            <a:endParaRPr lang="en-US" sz="1600" dirty="0"/>
          </a:p>
          <a:p>
            <a:pPr marL="0" lvl="0" indent="0" algn="l" rtl="0">
              <a:lnSpc>
                <a:spcPct val="100000"/>
              </a:lnSpc>
              <a:spcBef>
                <a:spcPts val="0"/>
              </a:spcBef>
              <a:spcAft>
                <a:spcPts val="0"/>
              </a:spcAft>
              <a:buSzPts val="1400"/>
              <a:buNone/>
            </a:pPr>
            <a:r>
              <a:rPr lang="en-US" sz="1600" dirty="0"/>
              <a:t>We’ll hear more about irrigation in the other regions as well.</a:t>
            </a:r>
            <a:endParaRPr sz="1600" dirty="0"/>
          </a:p>
          <a:p>
            <a:pPr marL="0" lvl="0" indent="0" algn="l" rtl="0">
              <a:lnSpc>
                <a:spcPct val="100000"/>
              </a:lnSpc>
              <a:spcBef>
                <a:spcPts val="0"/>
              </a:spcBef>
              <a:spcAft>
                <a:spcPts val="0"/>
              </a:spcAft>
              <a:buSzPts val="1400"/>
              <a:buNone/>
            </a:pPr>
            <a:endParaRPr lang="en-US" sz="1600" dirty="0"/>
          </a:p>
          <a:p>
            <a:pPr marL="0" lvl="0" indent="0" algn="l" rtl="0">
              <a:lnSpc>
                <a:spcPct val="100000"/>
              </a:lnSpc>
              <a:spcBef>
                <a:spcPts val="0"/>
              </a:spcBef>
              <a:spcAft>
                <a:spcPts val="0"/>
              </a:spcAft>
              <a:buSzPts val="1400"/>
              <a:buNone/>
            </a:pPr>
            <a:r>
              <a:rPr lang="en-US" sz="1600" dirty="0"/>
              <a:t>Growing crops creates jobs:  </a:t>
            </a:r>
          </a:p>
          <a:p>
            <a:pPr marL="285750" lvl="0" indent="-285750" algn="l" rtl="0">
              <a:lnSpc>
                <a:spcPct val="100000"/>
              </a:lnSpc>
              <a:spcBef>
                <a:spcPts val="0"/>
              </a:spcBef>
              <a:spcAft>
                <a:spcPts val="0"/>
              </a:spcAft>
              <a:buSzPts val="1400"/>
              <a:buFont typeface="Arial" panose="020B0604020202020204" pitchFamily="34" charset="0"/>
              <a:buChar char="•"/>
            </a:pPr>
            <a:r>
              <a:rPr lang="en-US" sz="1600" dirty="0"/>
              <a:t>Farmers</a:t>
            </a:r>
          </a:p>
          <a:p>
            <a:pPr marL="285750" lvl="0" indent="-285750" algn="l" rtl="0">
              <a:lnSpc>
                <a:spcPct val="100000"/>
              </a:lnSpc>
              <a:spcBef>
                <a:spcPts val="0"/>
              </a:spcBef>
              <a:spcAft>
                <a:spcPts val="0"/>
              </a:spcAft>
              <a:buSzPts val="1400"/>
              <a:buFont typeface="Arial" panose="020B0604020202020204" pitchFamily="34" charset="0"/>
              <a:buChar char="•"/>
            </a:pPr>
            <a:r>
              <a:rPr lang="en-US" sz="1600" dirty="0"/>
              <a:t>Farm Hands</a:t>
            </a:r>
          </a:p>
          <a:p>
            <a:pPr marL="285750" lvl="0" indent="-285750" algn="l" rtl="0">
              <a:lnSpc>
                <a:spcPct val="100000"/>
              </a:lnSpc>
              <a:spcBef>
                <a:spcPts val="0"/>
              </a:spcBef>
              <a:spcAft>
                <a:spcPts val="0"/>
              </a:spcAft>
              <a:buSzPts val="1400"/>
              <a:buFont typeface="Arial" panose="020B0604020202020204" pitchFamily="34" charset="0"/>
              <a:buChar char="•"/>
            </a:pPr>
            <a:r>
              <a:rPr lang="en-US" sz="1600" dirty="0"/>
              <a:t>Farm Managers</a:t>
            </a:r>
          </a:p>
          <a:p>
            <a:pPr marL="285750" lvl="0" indent="-285750" algn="l" rtl="0">
              <a:lnSpc>
                <a:spcPct val="100000"/>
              </a:lnSpc>
              <a:spcBef>
                <a:spcPts val="0"/>
              </a:spcBef>
              <a:spcAft>
                <a:spcPts val="0"/>
              </a:spcAft>
              <a:buSzPts val="1400"/>
              <a:buFont typeface="Arial" panose="020B0604020202020204" pitchFamily="34" charset="0"/>
              <a:buChar char="•"/>
            </a:pPr>
            <a:r>
              <a:rPr lang="en-US" sz="1600" dirty="0"/>
              <a:t>Tractor Operators</a:t>
            </a:r>
          </a:p>
          <a:p>
            <a:pPr marL="285750" lvl="0" indent="-285750" algn="l" rtl="0">
              <a:lnSpc>
                <a:spcPct val="100000"/>
              </a:lnSpc>
              <a:spcBef>
                <a:spcPts val="0"/>
              </a:spcBef>
              <a:spcAft>
                <a:spcPts val="0"/>
              </a:spcAft>
              <a:buSzPts val="1400"/>
              <a:buFont typeface="Arial" panose="020B0604020202020204" pitchFamily="34" charset="0"/>
              <a:buChar char="•"/>
            </a:pPr>
            <a:r>
              <a:rPr lang="en-US" sz="1600" dirty="0"/>
              <a:t>Irrigation Technician </a:t>
            </a:r>
            <a:endParaRPr sz="1600" dirty="0"/>
          </a:p>
          <a:p>
            <a:pPr marL="0" lvl="0" indent="0" algn="l" rtl="0">
              <a:lnSpc>
                <a:spcPct val="100000"/>
              </a:lnSpc>
              <a:spcBef>
                <a:spcPts val="0"/>
              </a:spcBef>
              <a:spcAft>
                <a:spcPts val="0"/>
              </a:spcAft>
              <a:buSzPts val="1400"/>
              <a:buNone/>
            </a:pPr>
            <a:endParaRPr sz="1600" dirty="0"/>
          </a:p>
          <a:p>
            <a:pPr marL="0" lvl="0" indent="0" algn="l" rtl="0">
              <a:lnSpc>
                <a:spcPct val="100000"/>
              </a:lnSpc>
              <a:spcBef>
                <a:spcPts val="0"/>
              </a:spcBef>
              <a:spcAft>
                <a:spcPts val="0"/>
              </a:spcAft>
              <a:buSzPts val="1400"/>
              <a:buNone/>
            </a:pPr>
            <a:endParaRPr sz="1600" dirty="0"/>
          </a:p>
        </p:txBody>
      </p:sp>
      <p:sp>
        <p:nvSpPr>
          <p:cNvPr id="289" name="Google Shape;289;p15: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6: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dirty="0"/>
              <a:t>Remember that agriculture is growing plants AND raising animals.</a:t>
            </a:r>
            <a:endParaRPr sz="1800" dirty="0"/>
          </a:p>
          <a:p>
            <a:pPr marL="0" lvl="0" indent="0" algn="l" rtl="0">
              <a:lnSpc>
                <a:spcPct val="100000"/>
              </a:lnSpc>
              <a:spcBef>
                <a:spcPts val="0"/>
              </a:spcBef>
              <a:spcAft>
                <a:spcPts val="0"/>
              </a:spcAft>
              <a:buSzPts val="1400"/>
              <a:buNone/>
            </a:pPr>
            <a:endParaRPr sz="1800" dirty="0"/>
          </a:p>
          <a:p>
            <a:pPr marL="0" lvl="0" indent="0" algn="l" rtl="0">
              <a:lnSpc>
                <a:spcPct val="100000"/>
              </a:lnSpc>
              <a:spcBef>
                <a:spcPts val="0"/>
              </a:spcBef>
              <a:spcAft>
                <a:spcPts val="0"/>
              </a:spcAft>
              <a:buSzPts val="1400"/>
              <a:buNone/>
            </a:pPr>
            <a:r>
              <a:rPr lang="en-US" sz="1800" dirty="0"/>
              <a:t>Many beef cattle are raised in the mountain and basins area and in other regions as well.</a:t>
            </a:r>
            <a:endParaRPr sz="1800" dirty="0"/>
          </a:p>
          <a:p>
            <a:pPr marL="0" lvl="0" indent="0" algn="l" rtl="0">
              <a:lnSpc>
                <a:spcPct val="100000"/>
              </a:lnSpc>
              <a:spcBef>
                <a:spcPts val="0"/>
              </a:spcBef>
              <a:spcAft>
                <a:spcPts val="0"/>
              </a:spcAft>
              <a:buSzPts val="1400"/>
              <a:buNone/>
            </a:pPr>
            <a:endParaRPr sz="1800" dirty="0"/>
          </a:p>
        </p:txBody>
      </p:sp>
      <p:sp>
        <p:nvSpPr>
          <p:cNvPr id="298" name="Google Shape;298;p16: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7: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dirty="0"/>
              <a:t>As we keep driving through the Mountain and Basins regions you might even see some longhorns.</a:t>
            </a:r>
            <a:endParaRPr sz="1800" dirty="0"/>
          </a:p>
          <a:p>
            <a:pPr marL="0" lvl="0" indent="0" algn="l" rtl="0">
              <a:lnSpc>
                <a:spcPct val="100000"/>
              </a:lnSpc>
              <a:spcBef>
                <a:spcPts val="0"/>
              </a:spcBef>
              <a:spcAft>
                <a:spcPts val="0"/>
              </a:spcAft>
              <a:buSzPts val="1400"/>
              <a:buNone/>
            </a:pPr>
            <a:endParaRPr sz="1800" dirty="0"/>
          </a:p>
          <a:p>
            <a:pPr marL="0" lvl="0" indent="0" algn="l" rtl="0">
              <a:lnSpc>
                <a:spcPct val="100000"/>
              </a:lnSpc>
              <a:spcBef>
                <a:spcPts val="0"/>
              </a:spcBef>
              <a:spcAft>
                <a:spcPts val="0"/>
              </a:spcAft>
              <a:buSzPts val="1400"/>
              <a:buNone/>
            </a:pPr>
            <a:r>
              <a:rPr lang="en-US" sz="1800" dirty="0"/>
              <a:t>The longhorn is an official symbol of Texas.  It’s the “large mammal” of our state.</a:t>
            </a:r>
            <a:endParaRPr sz="1800" dirty="0"/>
          </a:p>
        </p:txBody>
      </p:sp>
      <p:sp>
        <p:nvSpPr>
          <p:cNvPr id="306" name="Google Shape;306;p17: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8: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dirty="0">
                <a:solidFill>
                  <a:srgbClr val="374151"/>
                </a:solidFill>
                <a:latin typeface="Arial"/>
                <a:ea typeface="Arial"/>
                <a:cs typeface="Arial"/>
                <a:sym typeface="Arial"/>
              </a:rPr>
              <a:t>Presenter read slide aloud (no need to read cities)</a:t>
            </a:r>
            <a:endParaRPr sz="1800" dirty="0"/>
          </a:p>
        </p:txBody>
      </p:sp>
      <p:sp>
        <p:nvSpPr>
          <p:cNvPr id="315" name="Google Shape;315;p18: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9: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a:t>Time to load up! We’re headed east to the Great Plains next!</a:t>
            </a:r>
            <a:endParaRPr sz="1800"/>
          </a:p>
        </p:txBody>
      </p:sp>
      <p:sp>
        <p:nvSpPr>
          <p:cNvPr id="335" name="Google Shape;335;p19: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ee43428c01_0_2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ee43428c01_0_263:notes"/>
          <p:cNvSpPr txBox="1">
            <a:spLocks noGrp="1"/>
          </p:cNvSpPr>
          <p:nvPr>
            <p:ph type="body" idx="1"/>
          </p:nvPr>
        </p:nvSpPr>
        <p:spPr>
          <a:xfrm>
            <a:off x="701040" y="4473893"/>
            <a:ext cx="5608200" cy="3660599"/>
          </a:xfrm>
          <a:prstGeom prst="rect">
            <a:avLst/>
          </a:prstGeom>
        </p:spPr>
        <p:txBody>
          <a:bodyPr spcFirstLastPara="1" wrap="square" lIns="93175" tIns="46575" rIns="93175" bIns="4657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dirty="0">
                <a:solidFill>
                  <a:srgbClr val="040C28"/>
                </a:solidFill>
                <a:latin typeface="Arial"/>
                <a:ea typeface="Arial"/>
                <a:cs typeface="Arial"/>
                <a:sym typeface="Arial"/>
              </a:rPr>
              <a:t>Who knows that Agriculture means?</a:t>
            </a:r>
          </a:p>
          <a:p>
            <a:pPr marL="0" lvl="0" indent="0" algn="l" rtl="0">
              <a:lnSpc>
                <a:spcPct val="115000"/>
              </a:lnSpc>
              <a:spcBef>
                <a:spcPts val="0"/>
              </a:spcBef>
              <a:spcAft>
                <a:spcPts val="0"/>
              </a:spcAft>
              <a:buClr>
                <a:schemeClr val="dk1"/>
              </a:buClr>
              <a:buSzPts val="1100"/>
              <a:buFont typeface="Arial"/>
              <a:buNone/>
            </a:pPr>
            <a:r>
              <a:rPr lang="en-US" sz="1800" b="1" i="1" u="sng" dirty="0">
                <a:solidFill>
                  <a:srgbClr val="040C28"/>
                </a:solidFill>
                <a:latin typeface="Arial"/>
                <a:ea typeface="Arial"/>
                <a:cs typeface="Arial"/>
                <a:sym typeface="Arial"/>
              </a:rPr>
              <a:t> - Ask 1-2 students (who raise their hands)</a:t>
            </a:r>
          </a:p>
          <a:p>
            <a:pPr marL="0" lvl="0" indent="0" algn="l" rtl="0">
              <a:lnSpc>
                <a:spcPct val="115000"/>
              </a:lnSpc>
              <a:spcBef>
                <a:spcPts val="0"/>
              </a:spcBef>
              <a:spcAft>
                <a:spcPts val="0"/>
              </a:spcAft>
              <a:buClr>
                <a:schemeClr val="dk1"/>
              </a:buClr>
              <a:buSzPts val="1100"/>
              <a:buFont typeface="Arial"/>
              <a:buNone/>
            </a:pPr>
            <a:endParaRPr lang="en-US" sz="1800" b="1" i="1" u="sng" dirty="0">
              <a:solidFill>
                <a:srgbClr val="040C28"/>
              </a:solidFill>
              <a:latin typeface="Arial"/>
              <a:ea typeface="Arial"/>
              <a:cs typeface="Arial"/>
              <a:sym typeface="Arial"/>
            </a:endParaRPr>
          </a:p>
          <a:p>
            <a:pPr marL="0" marR="0">
              <a:spcBef>
                <a:spcPts val="0"/>
              </a:spcBef>
              <a:spcAft>
                <a:spcPts val="0"/>
              </a:spcAft>
            </a:pPr>
            <a:endParaRPr lang="en-US" sz="1800" b="1" i="1" u="sng" kern="100" dirty="0">
              <a:solidFill>
                <a:srgbClr val="000000"/>
              </a:solidFill>
              <a:effectLst/>
              <a:latin typeface="Arial"/>
              <a:ea typeface="Aptos" panose="020B0004020202020204" pitchFamily="34" charset="0"/>
              <a:cs typeface="Arial"/>
              <a:sym typeface="Arial"/>
            </a:endParaRPr>
          </a:p>
          <a:p>
            <a:pPr marL="0" marR="0">
              <a:spcBef>
                <a:spcPts val="0"/>
              </a:spcBef>
              <a:spcAft>
                <a:spcPts val="0"/>
              </a:spcAft>
            </a:pPr>
            <a:r>
              <a:rPr lang="en-US" sz="1800" b="1" i="1" u="sng" kern="100" dirty="0">
                <a:solidFill>
                  <a:srgbClr val="000000"/>
                </a:solidFill>
                <a:effectLst/>
                <a:latin typeface="Arial"/>
                <a:ea typeface="Aptos" panose="020B0004020202020204" pitchFamily="34" charset="0"/>
                <a:cs typeface="Arial"/>
                <a:sym typeface="Arial"/>
              </a:rPr>
              <a:t>CLICK TO BRING UP DEFINITION</a:t>
            </a:r>
          </a:p>
          <a:p>
            <a:pPr marL="0" marR="0">
              <a:spcBef>
                <a:spcPts val="0"/>
              </a:spcBef>
              <a:spcAft>
                <a:spcPts val="0"/>
              </a:spcAft>
            </a:pPr>
            <a:endParaRPr lang="en-US" sz="1800" b="0" i="0" kern="100" dirty="0">
              <a:solidFill>
                <a:srgbClr val="000000"/>
              </a:solidFill>
              <a:effectLst/>
              <a:latin typeface="Arial"/>
              <a:ea typeface="Aptos" panose="020B0004020202020204" pitchFamily="34" charset="0"/>
              <a:cs typeface="Arial"/>
              <a:sym typeface="Arial"/>
            </a:endParaRPr>
          </a:p>
          <a:p>
            <a:pPr marL="0" marR="0">
              <a:spcBef>
                <a:spcPts val="0"/>
              </a:spcBef>
              <a:spcAft>
                <a:spcPts val="0"/>
              </a:spcAft>
            </a:pPr>
            <a:r>
              <a:rPr lang="en-US" sz="1800" b="1" i="1" u="sng" kern="100" dirty="0">
                <a:solidFill>
                  <a:srgbClr val="000000"/>
                </a:solidFill>
                <a:effectLst/>
                <a:latin typeface="Arial"/>
                <a:ea typeface="Aptos" panose="020B0004020202020204" pitchFamily="34" charset="0"/>
                <a:cs typeface="Arial"/>
                <a:sym typeface="Arial"/>
              </a:rPr>
              <a:t>Read the definition </a:t>
            </a:r>
            <a:r>
              <a:rPr lang="en-US" sz="1800" b="0" i="0" kern="100" dirty="0">
                <a:solidFill>
                  <a:srgbClr val="000000"/>
                </a:solidFill>
                <a:effectLst/>
                <a:latin typeface="Arial"/>
                <a:ea typeface="Aptos" panose="020B0004020202020204" pitchFamily="34" charset="0"/>
                <a:cs typeface="Arial"/>
                <a:sym typeface="Arial"/>
              </a:rPr>
              <a:t>- </a:t>
            </a:r>
          </a:p>
          <a:p>
            <a:pPr marL="0" lvl="0" indent="0" algn="l" rtl="0">
              <a:lnSpc>
                <a:spcPct val="115000"/>
              </a:lnSpc>
              <a:spcBef>
                <a:spcPts val="0"/>
              </a:spcBef>
              <a:spcAft>
                <a:spcPts val="0"/>
              </a:spcAft>
              <a:buClr>
                <a:schemeClr val="dk1"/>
              </a:buClr>
              <a:buSzPts val="1100"/>
              <a:buFont typeface="Arial"/>
              <a:buNone/>
            </a:pPr>
            <a:endParaRPr lang="en-US" sz="1800" b="1" i="1" u="sng" dirty="0">
              <a:solidFill>
                <a:srgbClr val="040C28"/>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800" dirty="0">
                <a:solidFill>
                  <a:srgbClr val="040C28"/>
                </a:solidFill>
                <a:latin typeface="Arial"/>
                <a:ea typeface="Arial"/>
                <a:cs typeface="Arial"/>
                <a:sym typeface="Arial"/>
              </a:rPr>
              <a:t>Agriculture is the science of raising plants &amp; livestock to produce food and other useful materials.</a:t>
            </a:r>
          </a:p>
          <a:p>
            <a:pPr marL="0" lvl="0" indent="0" algn="l" rtl="0">
              <a:lnSpc>
                <a:spcPct val="115000"/>
              </a:lnSpc>
              <a:spcBef>
                <a:spcPts val="0"/>
              </a:spcBef>
              <a:spcAft>
                <a:spcPts val="0"/>
              </a:spcAft>
              <a:buClr>
                <a:schemeClr val="dk1"/>
              </a:buClr>
              <a:buSzPts val="1100"/>
              <a:buFont typeface="Arial"/>
              <a:buNone/>
            </a:pPr>
            <a:endParaRPr lang="en-US" sz="1800" dirty="0">
              <a:solidFill>
                <a:srgbClr val="040C28"/>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800" dirty="0">
                <a:solidFill>
                  <a:srgbClr val="040C28"/>
                </a:solidFill>
                <a:latin typeface="Arial"/>
                <a:ea typeface="Arial"/>
                <a:cs typeface="Arial"/>
                <a:sym typeface="Arial"/>
              </a:rPr>
              <a:t>Think about the food we eat, the clothing we wear, the wood we use to build our houses.</a:t>
            </a:r>
            <a:r>
              <a:rPr lang="en-US" sz="1800" dirty="0">
                <a:solidFill>
                  <a:srgbClr val="202124"/>
                </a:solidFill>
                <a:latin typeface="Arial"/>
                <a:ea typeface="Arial"/>
                <a:cs typeface="Arial"/>
                <a:sym typeface="Arial"/>
              </a:rPr>
              <a:t> </a:t>
            </a:r>
            <a:r>
              <a:rPr lang="en-US" sz="1800" dirty="0"/>
              <a:t> All of that comes from the plants and animals that farmers and ranchers raise! Agriculture is important to everyday life. </a:t>
            </a:r>
          </a:p>
          <a:p>
            <a:pPr marL="0" lvl="0" indent="0" algn="l" rtl="0">
              <a:lnSpc>
                <a:spcPct val="115000"/>
              </a:lnSpc>
              <a:spcBef>
                <a:spcPts val="0"/>
              </a:spcBef>
              <a:spcAft>
                <a:spcPts val="0"/>
              </a:spcAft>
              <a:buClr>
                <a:schemeClr val="dk1"/>
              </a:buClr>
              <a:buSzPts val="1100"/>
              <a:buFont typeface="Arial"/>
              <a:buNone/>
            </a:pPr>
            <a:r>
              <a:rPr lang="en-US" sz="1800" dirty="0"/>
              <a:t> </a:t>
            </a:r>
            <a:endParaRPr lang="en-US" sz="1800" dirty="0">
              <a:solidFill>
                <a:srgbClr val="040C28"/>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800" dirty="0">
                <a:solidFill>
                  <a:srgbClr val="040C28"/>
                </a:solidFill>
                <a:latin typeface="Arial"/>
                <a:ea typeface="Arial"/>
                <a:cs typeface="Arial"/>
                <a:sym typeface="Arial"/>
              </a:rPr>
              <a:t>Let’s say Agriculture together- repeat after me – AG-RI-CUL-TURE.</a:t>
            </a:r>
          </a:p>
          <a:p>
            <a:pPr marL="0" lvl="0" indent="0" algn="l" rtl="0">
              <a:lnSpc>
                <a:spcPct val="115000"/>
              </a:lnSpc>
              <a:spcBef>
                <a:spcPts val="0"/>
              </a:spcBef>
              <a:spcAft>
                <a:spcPts val="0"/>
              </a:spcAft>
              <a:buClr>
                <a:schemeClr val="dk1"/>
              </a:buClr>
              <a:buSzPts val="1100"/>
              <a:buFont typeface="Arial"/>
              <a:buNone/>
            </a:pPr>
            <a:endParaRPr lang="en-US" sz="1800" dirty="0">
              <a:solidFill>
                <a:srgbClr val="040C28"/>
              </a:solidFill>
              <a:latin typeface="Arial"/>
              <a:ea typeface="Arial"/>
              <a:cs typeface="Arial"/>
              <a:sym typeface="Arial"/>
            </a:endParaRPr>
          </a:p>
          <a:p>
            <a:pPr marL="0" lvl="0" indent="0" algn="l" rtl="0">
              <a:spcBef>
                <a:spcPts val="0"/>
              </a:spcBef>
              <a:spcAft>
                <a:spcPts val="0"/>
              </a:spcAft>
              <a:buNone/>
            </a:pPr>
            <a:endParaRPr dirty="0"/>
          </a:p>
        </p:txBody>
      </p:sp>
      <p:sp>
        <p:nvSpPr>
          <p:cNvPr id="115" name="Google Shape;115;g2ee43428c01_0_263:notes"/>
          <p:cNvSpPr txBox="1">
            <a:spLocks noGrp="1"/>
          </p:cNvSpPr>
          <p:nvPr>
            <p:ph type="sldNum" idx="12"/>
          </p:nvPr>
        </p:nvSpPr>
        <p:spPr>
          <a:xfrm>
            <a:off x="3970938" y="8829968"/>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20:notes"/>
          <p:cNvSpPr txBox="1">
            <a:spLocks noGrp="1"/>
          </p:cNvSpPr>
          <p:nvPr>
            <p:ph type="body" idx="1"/>
          </p:nvPr>
        </p:nvSpPr>
        <p:spPr>
          <a:xfrm>
            <a:off x="701040" y="4473893"/>
            <a:ext cx="5608200" cy="4226762"/>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800" dirty="0"/>
              <a:t>The Great Plains region is in yellow.  It’s a huge area.  The part in the top has a nickname, the Panhandle.  Notice how it looks like a handle of a pan if you were to turn it upside down and grip it near Amarillo?</a:t>
            </a:r>
            <a:endParaRPr sz="1800" dirty="0"/>
          </a:p>
          <a:p>
            <a:pPr marL="0" lvl="0" indent="0" algn="l" rtl="0">
              <a:lnSpc>
                <a:spcPct val="100000"/>
              </a:lnSpc>
              <a:spcBef>
                <a:spcPts val="0"/>
              </a:spcBef>
              <a:spcAft>
                <a:spcPts val="0"/>
              </a:spcAft>
              <a:buClr>
                <a:schemeClr val="dk1"/>
              </a:buClr>
              <a:buSzPts val="1100"/>
              <a:buFont typeface="Arial"/>
              <a:buNone/>
            </a:pPr>
            <a:endParaRPr sz="1800" dirty="0"/>
          </a:p>
          <a:p>
            <a:pPr marL="0" lvl="0" indent="0" algn="l" rtl="0">
              <a:lnSpc>
                <a:spcPct val="100000"/>
              </a:lnSpc>
              <a:spcBef>
                <a:spcPts val="0"/>
              </a:spcBef>
              <a:spcAft>
                <a:spcPts val="0"/>
              </a:spcAft>
              <a:buClr>
                <a:schemeClr val="dk1"/>
              </a:buClr>
              <a:buSzPts val="1100"/>
              <a:buFont typeface="Arial"/>
              <a:buNone/>
            </a:pPr>
            <a:r>
              <a:rPr lang="en-US" sz="1800" dirty="0"/>
              <a:t>Three of the four regions have the word “plains” in their name. </a:t>
            </a:r>
          </a:p>
          <a:p>
            <a:pPr marL="0" lvl="0" indent="0" algn="l" rtl="0">
              <a:lnSpc>
                <a:spcPct val="100000"/>
              </a:lnSpc>
              <a:spcBef>
                <a:spcPts val="0"/>
              </a:spcBef>
              <a:spcAft>
                <a:spcPts val="0"/>
              </a:spcAft>
              <a:buClr>
                <a:schemeClr val="dk1"/>
              </a:buClr>
              <a:buSzPts val="1100"/>
              <a:buFont typeface="Arial"/>
              <a:buNone/>
            </a:pPr>
            <a:endParaRPr lang="en-US" sz="1800" dirty="0"/>
          </a:p>
          <a:p>
            <a:pPr marL="0" lvl="0" indent="0" algn="l" rtl="0">
              <a:lnSpc>
                <a:spcPct val="100000"/>
              </a:lnSpc>
              <a:spcBef>
                <a:spcPts val="0"/>
              </a:spcBef>
              <a:spcAft>
                <a:spcPts val="0"/>
              </a:spcAft>
              <a:buClr>
                <a:schemeClr val="dk1"/>
              </a:buClr>
              <a:buSzPts val="1100"/>
              <a:buFont typeface="Arial"/>
              <a:buNone/>
            </a:pPr>
            <a:r>
              <a:rPr lang="en-US" sz="1800" b="1" i="1" u="sng" dirty="0"/>
              <a:t>Who can tell us what a “plain” is? I’ll give you a hint, it is not like an airplane. It has to do with the land.</a:t>
            </a:r>
            <a:endParaRPr i="1" u="sng" dirty="0"/>
          </a:p>
          <a:p>
            <a:pPr marL="0" lvl="0" indent="0" algn="l" rtl="0">
              <a:lnSpc>
                <a:spcPct val="100000"/>
              </a:lnSpc>
              <a:spcBef>
                <a:spcPts val="0"/>
              </a:spcBef>
              <a:spcAft>
                <a:spcPts val="0"/>
              </a:spcAft>
              <a:buClr>
                <a:schemeClr val="dk1"/>
              </a:buClr>
              <a:buSzPts val="1100"/>
              <a:buFont typeface="Arial"/>
              <a:buNone/>
            </a:pPr>
            <a:r>
              <a:rPr lang="en-US" sz="1800" b="1" i="1" u="sng" dirty="0"/>
              <a:t>(Call on student.)</a:t>
            </a:r>
            <a:endParaRPr i="1" u="sng" dirty="0"/>
          </a:p>
          <a:p>
            <a:pPr marL="0" lvl="0" indent="0" algn="l" rtl="0">
              <a:lnSpc>
                <a:spcPct val="100000"/>
              </a:lnSpc>
              <a:spcBef>
                <a:spcPts val="0"/>
              </a:spcBef>
              <a:spcAft>
                <a:spcPts val="0"/>
              </a:spcAft>
              <a:buClr>
                <a:schemeClr val="dk1"/>
              </a:buClr>
              <a:buSzPts val="1100"/>
              <a:buFont typeface="Arial"/>
              <a:buNone/>
            </a:pPr>
            <a:endParaRPr sz="1800" dirty="0"/>
          </a:p>
          <a:p>
            <a:pPr marL="285750" lvl="0" indent="-285750" algn="l" rtl="0">
              <a:lnSpc>
                <a:spcPct val="100000"/>
              </a:lnSpc>
              <a:spcBef>
                <a:spcPts val="0"/>
              </a:spcBef>
              <a:spcAft>
                <a:spcPts val="0"/>
              </a:spcAft>
              <a:buClr>
                <a:schemeClr val="dk1"/>
              </a:buClr>
              <a:buSzPts val="1100"/>
              <a:buFont typeface="Arial" panose="020B0604020202020204" pitchFamily="34" charset="0"/>
              <a:buChar char="•"/>
            </a:pPr>
            <a:r>
              <a:rPr lang="en-US" sz="1800" dirty="0"/>
              <a:t>Plains are broad areas of relatively flat land. </a:t>
            </a:r>
          </a:p>
          <a:p>
            <a:pPr marL="285750" lvl="0" indent="-285750" algn="l" rtl="0">
              <a:lnSpc>
                <a:spcPct val="100000"/>
              </a:lnSpc>
              <a:spcBef>
                <a:spcPts val="0"/>
              </a:spcBef>
              <a:spcAft>
                <a:spcPts val="0"/>
              </a:spcAft>
              <a:buClr>
                <a:schemeClr val="dk1"/>
              </a:buClr>
              <a:buSzPts val="1100"/>
              <a:buFont typeface="Arial" panose="020B0604020202020204" pitchFamily="34" charset="0"/>
              <a:buChar char="•"/>
            </a:pPr>
            <a:r>
              <a:rPr lang="en-US" sz="1800" dirty="0"/>
              <a:t>There may be some rolling hills, but they are gentle and not steep like mountains. </a:t>
            </a:r>
          </a:p>
          <a:p>
            <a:pPr marL="285750" lvl="0" indent="-285750" algn="l" rtl="0">
              <a:lnSpc>
                <a:spcPct val="100000"/>
              </a:lnSpc>
              <a:spcBef>
                <a:spcPts val="0"/>
              </a:spcBef>
              <a:spcAft>
                <a:spcPts val="0"/>
              </a:spcAft>
              <a:buClr>
                <a:schemeClr val="dk1"/>
              </a:buClr>
              <a:buSzPts val="1100"/>
              <a:buFont typeface="Arial" panose="020B0604020202020204" pitchFamily="34" charset="0"/>
              <a:buChar char="•"/>
            </a:pPr>
            <a:r>
              <a:rPr lang="en-US" sz="1800" dirty="0"/>
              <a:t>Plains cover most of Texas.</a:t>
            </a: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sz="1800" b="1" i="1" u="sng" dirty="0"/>
              <a:t>Show me what plains look like. (Hands flat finger tips together).</a:t>
            </a:r>
            <a:endParaRPr sz="1800" b="1" i="1" u="sng" dirty="0"/>
          </a:p>
          <a:p>
            <a:pPr marL="0" lvl="0" indent="0" algn="l" rtl="0">
              <a:lnSpc>
                <a:spcPct val="100000"/>
              </a:lnSpc>
              <a:spcBef>
                <a:spcPts val="0"/>
              </a:spcBef>
              <a:spcAft>
                <a:spcPts val="0"/>
              </a:spcAft>
              <a:buSzPts val="1400"/>
              <a:buNone/>
            </a:pPr>
            <a:endParaRPr sz="1800" dirty="0"/>
          </a:p>
          <a:p>
            <a:pPr marL="0" lvl="0" indent="0" algn="l" rtl="0">
              <a:lnSpc>
                <a:spcPct val="100000"/>
              </a:lnSpc>
              <a:spcBef>
                <a:spcPts val="0"/>
              </a:spcBef>
              <a:spcAft>
                <a:spcPts val="0"/>
              </a:spcAft>
              <a:buSzPts val="1400"/>
              <a:buNone/>
            </a:pPr>
            <a:endParaRPr sz="1800" dirty="0"/>
          </a:p>
        </p:txBody>
      </p:sp>
      <p:sp>
        <p:nvSpPr>
          <p:cNvPr id="354" name="Google Shape;354;p20: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21: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a:t>The land in the northern part of the Great Plains super flat! </a:t>
            </a:r>
            <a:endParaRPr sz="1800"/>
          </a:p>
        </p:txBody>
      </p:sp>
      <p:sp>
        <p:nvSpPr>
          <p:cNvPr id="366" name="Google Shape;366;p21: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22: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a:t>Those plains are great for growing cotton, peanuts and corn.  </a:t>
            </a:r>
            <a:endParaRPr sz="1800"/>
          </a:p>
        </p:txBody>
      </p:sp>
      <p:sp>
        <p:nvSpPr>
          <p:cNvPr id="373" name="Google Shape;373;p22: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23: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dirty="0"/>
              <a:t>Well, that is if you are able to irrigate your fields.  </a:t>
            </a:r>
          </a:p>
          <a:p>
            <a:pPr marL="0" lvl="0" indent="0" algn="l" rtl="0">
              <a:lnSpc>
                <a:spcPct val="100000"/>
              </a:lnSpc>
              <a:spcBef>
                <a:spcPts val="0"/>
              </a:spcBef>
              <a:spcAft>
                <a:spcPts val="0"/>
              </a:spcAft>
              <a:buSzPts val="1400"/>
              <a:buNone/>
            </a:pPr>
            <a:endParaRPr lang="en-US" sz="1800" dirty="0"/>
          </a:p>
          <a:p>
            <a:pPr marL="0" lvl="0" indent="0" algn="l" rtl="0">
              <a:lnSpc>
                <a:spcPct val="100000"/>
              </a:lnSpc>
              <a:spcBef>
                <a:spcPts val="0"/>
              </a:spcBef>
              <a:spcAft>
                <a:spcPts val="0"/>
              </a:spcAft>
              <a:buSzPts val="1400"/>
              <a:buNone/>
            </a:pPr>
            <a:r>
              <a:rPr lang="en-US" sz="1800" dirty="0"/>
              <a:t>The climate of the Great Plains is quite dry.  You don’t get enough rain, so irrigation is key to plant growth.</a:t>
            </a:r>
            <a:endParaRPr sz="1800" dirty="0"/>
          </a:p>
          <a:p>
            <a:pPr marL="0" lvl="0" indent="0" algn="l" rtl="0">
              <a:lnSpc>
                <a:spcPct val="100000"/>
              </a:lnSpc>
              <a:spcBef>
                <a:spcPts val="0"/>
              </a:spcBef>
              <a:spcAft>
                <a:spcPts val="0"/>
              </a:spcAft>
              <a:buSzPts val="1400"/>
              <a:buNone/>
            </a:pPr>
            <a:endParaRPr sz="1800" dirty="0"/>
          </a:p>
        </p:txBody>
      </p:sp>
      <p:sp>
        <p:nvSpPr>
          <p:cNvPr id="381" name="Google Shape;381;p23: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24: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600" b="1" i="1" u="sng" dirty="0"/>
              <a:t>Show of hands - who likes to eat corn?  </a:t>
            </a:r>
            <a:endParaRPr sz="1600" b="1" i="1" u="sng" dirty="0"/>
          </a:p>
          <a:p>
            <a:pPr marL="0" lvl="0" indent="0" algn="l" rtl="0">
              <a:lnSpc>
                <a:spcPct val="100000"/>
              </a:lnSpc>
              <a:spcBef>
                <a:spcPts val="0"/>
              </a:spcBef>
              <a:spcAft>
                <a:spcPts val="0"/>
              </a:spcAft>
              <a:buSzPts val="1400"/>
              <a:buNone/>
            </a:pPr>
            <a:endParaRPr sz="1600" dirty="0"/>
          </a:p>
          <a:p>
            <a:pPr marL="285750" lvl="0" indent="-285750" algn="l" rtl="0">
              <a:lnSpc>
                <a:spcPct val="100000"/>
              </a:lnSpc>
              <a:spcBef>
                <a:spcPts val="0"/>
              </a:spcBef>
              <a:spcAft>
                <a:spcPts val="0"/>
              </a:spcAft>
              <a:buSzPts val="1400"/>
              <a:buFont typeface="Arial" panose="020B0604020202020204" pitchFamily="34" charset="0"/>
              <a:buChar char="•"/>
            </a:pPr>
            <a:r>
              <a:rPr lang="en-US" sz="1600" dirty="0"/>
              <a:t>Only 1% of the corn grown is actually grown for humans to eat.</a:t>
            </a:r>
            <a:endParaRPr sz="1600" dirty="0"/>
          </a:p>
          <a:p>
            <a:pPr marL="0" lvl="0" indent="0" algn="l" rtl="0">
              <a:lnSpc>
                <a:spcPct val="100000"/>
              </a:lnSpc>
              <a:spcBef>
                <a:spcPts val="0"/>
              </a:spcBef>
              <a:spcAft>
                <a:spcPts val="0"/>
              </a:spcAft>
              <a:buSzPts val="1400"/>
              <a:buNone/>
            </a:pPr>
            <a:endParaRPr sz="1600" dirty="0"/>
          </a:p>
          <a:p>
            <a:pPr marL="0" lvl="0" indent="0" algn="l" rtl="0">
              <a:lnSpc>
                <a:spcPct val="100000"/>
              </a:lnSpc>
              <a:spcBef>
                <a:spcPts val="0"/>
              </a:spcBef>
              <a:spcAft>
                <a:spcPts val="0"/>
              </a:spcAft>
              <a:buSzPts val="1400"/>
              <a:buNone/>
            </a:pPr>
            <a:r>
              <a:rPr lang="en-US" sz="1600" b="1" i="1" u="sng" dirty="0"/>
              <a:t>What about the other 99%? (Call on student.)</a:t>
            </a:r>
            <a:endParaRPr sz="1600" b="1" i="1" u="sng" dirty="0"/>
          </a:p>
          <a:p>
            <a:pPr marL="0" lvl="0" indent="0" algn="l" rtl="0">
              <a:lnSpc>
                <a:spcPct val="100000"/>
              </a:lnSpc>
              <a:spcBef>
                <a:spcPts val="0"/>
              </a:spcBef>
              <a:spcAft>
                <a:spcPts val="0"/>
              </a:spcAft>
              <a:buSzPts val="1400"/>
              <a:buNone/>
            </a:pPr>
            <a:endParaRPr sz="1600" b="1" dirty="0"/>
          </a:p>
          <a:p>
            <a:pPr marL="285750" lvl="0" indent="-285750" algn="l" rtl="0">
              <a:lnSpc>
                <a:spcPct val="100000"/>
              </a:lnSpc>
              <a:spcBef>
                <a:spcPts val="0"/>
              </a:spcBef>
              <a:spcAft>
                <a:spcPts val="0"/>
              </a:spcAft>
              <a:buClr>
                <a:schemeClr val="dk1"/>
              </a:buClr>
              <a:buSzPts val="1100"/>
              <a:buFont typeface="Arial" panose="020B0604020202020204" pitchFamily="34" charset="0"/>
              <a:buChar char="•"/>
            </a:pPr>
            <a:r>
              <a:rPr lang="en-US" sz="1600" dirty="0"/>
              <a:t>96% of corn grown is “feed corn.”  </a:t>
            </a:r>
          </a:p>
          <a:p>
            <a:pPr marL="285750" lvl="0" indent="-285750" algn="l" rtl="0">
              <a:lnSpc>
                <a:spcPct val="100000"/>
              </a:lnSpc>
              <a:spcBef>
                <a:spcPts val="0"/>
              </a:spcBef>
              <a:spcAft>
                <a:spcPts val="0"/>
              </a:spcAft>
              <a:buClr>
                <a:schemeClr val="dk1"/>
              </a:buClr>
              <a:buSzPts val="1100"/>
              <a:buFont typeface="Arial" panose="020B0604020202020204" pitchFamily="34" charset="0"/>
              <a:buChar char="•"/>
            </a:pPr>
            <a:r>
              <a:rPr lang="en-US" sz="1600" dirty="0"/>
              <a:t>About 3% is used to make products like ethanol fuel, corn syrup, and even crayons</a:t>
            </a:r>
            <a:endParaRPr lang="en-US" sz="1600" b="1" dirty="0"/>
          </a:p>
          <a:p>
            <a:pPr marL="285750" lvl="0" indent="-285750" algn="l" rtl="0">
              <a:lnSpc>
                <a:spcPct val="100000"/>
              </a:lnSpc>
              <a:spcBef>
                <a:spcPts val="0"/>
              </a:spcBef>
              <a:spcAft>
                <a:spcPts val="0"/>
              </a:spcAft>
              <a:buClr>
                <a:schemeClr val="dk1"/>
              </a:buClr>
              <a:buSzPts val="1100"/>
              <a:buFont typeface="Arial" panose="020B0604020202020204" pitchFamily="34" charset="0"/>
              <a:buChar char="•"/>
            </a:pPr>
            <a:r>
              <a:rPr lang="en-US" sz="1600" dirty="0"/>
              <a:t>But most is used to feed animals!  </a:t>
            </a:r>
          </a:p>
          <a:p>
            <a:pPr marL="285750" lvl="0" indent="-285750" algn="l" rtl="0">
              <a:lnSpc>
                <a:spcPct val="100000"/>
              </a:lnSpc>
              <a:spcBef>
                <a:spcPts val="0"/>
              </a:spcBef>
              <a:spcAft>
                <a:spcPts val="0"/>
              </a:spcAft>
              <a:buClr>
                <a:schemeClr val="dk1"/>
              </a:buClr>
              <a:buSzPts val="1100"/>
              <a:buFont typeface="Arial" panose="020B0604020202020204" pitchFamily="34" charset="0"/>
              <a:buChar char="•"/>
            </a:pPr>
            <a:endParaRPr lang="en-US" sz="1600" dirty="0"/>
          </a:p>
          <a:p>
            <a:pPr marL="0" lvl="0" indent="0" algn="l" rtl="0">
              <a:lnSpc>
                <a:spcPct val="100000"/>
              </a:lnSpc>
              <a:spcBef>
                <a:spcPts val="0"/>
              </a:spcBef>
              <a:spcAft>
                <a:spcPts val="0"/>
              </a:spcAft>
              <a:buClr>
                <a:schemeClr val="dk1"/>
              </a:buClr>
              <a:buSzPts val="1100"/>
              <a:buFont typeface="Arial" panose="020B0604020202020204" pitchFamily="34" charset="0"/>
              <a:buNone/>
            </a:pPr>
            <a:r>
              <a:rPr lang="en-US" sz="1600" b="1" i="1" u="sng" dirty="0"/>
              <a:t>And what is the most common animal that ranchers in Texas raise?  </a:t>
            </a:r>
            <a:r>
              <a:rPr lang="en-US" sz="1600" dirty="0"/>
              <a:t>CATTLE!</a:t>
            </a:r>
            <a:endParaRPr sz="1600" b="1" dirty="0"/>
          </a:p>
        </p:txBody>
      </p:sp>
      <p:sp>
        <p:nvSpPr>
          <p:cNvPr id="390" name="Google Shape;390;p24: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25: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dirty="0"/>
              <a:t>Both beef cattle and dairy cattle are raised in the Great Plains area.</a:t>
            </a:r>
            <a:endParaRPr sz="1800" dirty="0"/>
          </a:p>
          <a:p>
            <a:pPr marL="0" lvl="0" indent="0" algn="l" rtl="0">
              <a:lnSpc>
                <a:spcPct val="100000"/>
              </a:lnSpc>
              <a:spcBef>
                <a:spcPts val="0"/>
              </a:spcBef>
              <a:spcAft>
                <a:spcPts val="0"/>
              </a:spcAft>
              <a:buSzPts val="1400"/>
              <a:buNone/>
            </a:pPr>
            <a:endParaRPr sz="1800" dirty="0"/>
          </a:p>
          <a:p>
            <a:pPr marL="0" lvl="0" indent="0" algn="l" rtl="0">
              <a:lnSpc>
                <a:spcPct val="100000"/>
              </a:lnSpc>
              <a:spcBef>
                <a:spcPts val="0"/>
              </a:spcBef>
              <a:spcAft>
                <a:spcPts val="0"/>
              </a:spcAft>
              <a:buSzPts val="1400"/>
              <a:buNone/>
            </a:pPr>
            <a:r>
              <a:rPr lang="en-US" sz="1800" b="1" i="1" u="sng" dirty="0"/>
              <a:t>What is the difference between beef and dairy cattle?  (Call on student.)</a:t>
            </a:r>
            <a:endParaRPr sz="1800" b="1" i="1" u="sng" dirty="0"/>
          </a:p>
          <a:p>
            <a:pPr marL="0" lvl="0" indent="0" algn="l" rtl="0">
              <a:lnSpc>
                <a:spcPct val="100000"/>
              </a:lnSpc>
              <a:spcBef>
                <a:spcPts val="0"/>
              </a:spcBef>
              <a:spcAft>
                <a:spcPts val="0"/>
              </a:spcAft>
              <a:buSzPts val="1400"/>
              <a:buNone/>
            </a:pPr>
            <a:endParaRPr sz="1800" dirty="0"/>
          </a:p>
          <a:p>
            <a:pPr marL="285750" lvl="0" indent="-285750" algn="l" rtl="0">
              <a:lnSpc>
                <a:spcPct val="100000"/>
              </a:lnSpc>
              <a:spcBef>
                <a:spcPts val="0"/>
              </a:spcBef>
              <a:spcAft>
                <a:spcPts val="0"/>
              </a:spcAft>
              <a:buSzPts val="1400"/>
              <a:buFont typeface="Arial" panose="020B0604020202020204" pitchFamily="34" charset="0"/>
              <a:buChar char="•"/>
            </a:pPr>
            <a:r>
              <a:rPr lang="en-US" sz="1800" dirty="0"/>
              <a:t>Beef cattle are raised for meat and other co-products</a:t>
            </a:r>
          </a:p>
          <a:p>
            <a:pPr marL="285750" lvl="0" indent="-285750" algn="l" rtl="0">
              <a:lnSpc>
                <a:spcPct val="100000"/>
              </a:lnSpc>
              <a:spcBef>
                <a:spcPts val="0"/>
              </a:spcBef>
              <a:spcAft>
                <a:spcPts val="0"/>
              </a:spcAft>
              <a:buSzPts val="1400"/>
              <a:buFont typeface="Arial" panose="020B0604020202020204" pitchFamily="34" charset="0"/>
              <a:buChar char="•"/>
            </a:pPr>
            <a:r>
              <a:rPr lang="en-US" sz="1800" dirty="0"/>
              <a:t>Dairy cattle are raised for milk </a:t>
            </a:r>
            <a:endParaRPr sz="1800" dirty="0"/>
          </a:p>
        </p:txBody>
      </p:sp>
      <p:sp>
        <p:nvSpPr>
          <p:cNvPr id="401" name="Google Shape;401;p25: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26: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dirty="0"/>
              <a:t>When you look to the southeastern part of the Great Plains region you will notice the hills begin again.  </a:t>
            </a:r>
          </a:p>
          <a:p>
            <a:pPr marL="0" lvl="0" indent="0" algn="l" rtl="0">
              <a:lnSpc>
                <a:spcPct val="100000"/>
              </a:lnSpc>
              <a:spcBef>
                <a:spcPts val="0"/>
              </a:spcBef>
              <a:spcAft>
                <a:spcPts val="0"/>
              </a:spcAft>
              <a:buSzPts val="1400"/>
              <a:buNone/>
            </a:pPr>
            <a:endParaRPr lang="en-US" sz="1800" dirty="0"/>
          </a:p>
          <a:p>
            <a:pPr marL="0" lvl="0" indent="0" algn="l" rtl="0">
              <a:lnSpc>
                <a:spcPct val="100000"/>
              </a:lnSpc>
              <a:spcBef>
                <a:spcPts val="0"/>
              </a:spcBef>
              <a:spcAft>
                <a:spcPts val="0"/>
              </a:spcAft>
              <a:buSzPts val="1400"/>
              <a:buNone/>
            </a:pPr>
            <a:r>
              <a:rPr lang="en-US" sz="1800" dirty="0"/>
              <a:t>That area, closer to Austin, is still part of the Great Plains region, but is often called the “Hill Country.”</a:t>
            </a:r>
            <a:endParaRPr sz="1800" dirty="0"/>
          </a:p>
          <a:p>
            <a:pPr marL="0" lvl="0" indent="0" algn="l" rtl="0">
              <a:lnSpc>
                <a:spcPct val="100000"/>
              </a:lnSpc>
              <a:spcBef>
                <a:spcPts val="0"/>
              </a:spcBef>
              <a:spcAft>
                <a:spcPts val="0"/>
              </a:spcAft>
              <a:buSzPts val="1400"/>
              <a:buNone/>
            </a:pPr>
            <a:endParaRPr sz="1800" dirty="0"/>
          </a:p>
          <a:p>
            <a:pPr marL="0" lvl="0" indent="0" algn="l" rtl="0">
              <a:lnSpc>
                <a:spcPct val="100000"/>
              </a:lnSpc>
              <a:spcBef>
                <a:spcPts val="0"/>
              </a:spcBef>
              <a:spcAft>
                <a:spcPts val="0"/>
              </a:spcAft>
              <a:buSzPts val="1400"/>
              <a:buNone/>
            </a:pPr>
            <a:r>
              <a:rPr lang="en-US" sz="1800" b="1" i="0" u="none" strike="noStrike" dirty="0">
                <a:solidFill>
                  <a:srgbClr val="000000"/>
                </a:solidFill>
                <a:latin typeface="Arial"/>
                <a:ea typeface="Arial"/>
                <a:cs typeface="Arial"/>
                <a:sym typeface="Arial"/>
              </a:rPr>
              <a:t>Assistant:</a:t>
            </a:r>
            <a:r>
              <a:rPr lang="en-US" sz="1800" b="0" i="0" u="none" strike="noStrike" dirty="0">
                <a:solidFill>
                  <a:srgbClr val="000000"/>
                </a:solidFill>
                <a:latin typeface="Arial"/>
                <a:ea typeface="Arial"/>
                <a:cs typeface="Arial"/>
                <a:sym typeface="Arial"/>
              </a:rPr>
              <a:t> </a:t>
            </a:r>
            <a:r>
              <a:rPr lang="en-US" sz="1800" b="1" i="0" u="none" strike="noStrike" dirty="0">
                <a:solidFill>
                  <a:srgbClr val="000000"/>
                </a:solidFill>
                <a:latin typeface="Arial"/>
                <a:ea typeface="Arial"/>
                <a:cs typeface="Arial"/>
                <a:sym typeface="Arial"/>
              </a:rPr>
              <a:t>Point to hills in the southeastern corner of the Great Plains area as discussed.</a:t>
            </a:r>
            <a:endParaRPr sz="1800" b="1" dirty="0"/>
          </a:p>
        </p:txBody>
      </p:sp>
      <p:sp>
        <p:nvSpPr>
          <p:cNvPr id="412" name="Google Shape;412;p26: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27: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800" dirty="0"/>
              <a:t>In the spring you will see fields of our beautiful state flower, the bluebonnet, all over the Hill Country.</a:t>
            </a:r>
            <a:endParaRPr sz="1800" dirty="0"/>
          </a:p>
        </p:txBody>
      </p:sp>
      <p:sp>
        <p:nvSpPr>
          <p:cNvPr id="422" name="Google Shape;422;p27: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28: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800" dirty="0"/>
              <a:t>The more southern side of the Great Plains region gets more rain and is ideal for growing peaches, grapes, and pecan trees.  Did you know that the pecan tree is the state tree of Texas?</a:t>
            </a:r>
            <a:endParaRPr dirty="0"/>
          </a:p>
          <a:p>
            <a:pPr marL="0" lvl="0" indent="0" algn="l" rtl="0">
              <a:lnSpc>
                <a:spcPct val="100000"/>
              </a:lnSpc>
              <a:spcBef>
                <a:spcPts val="0"/>
              </a:spcBef>
              <a:spcAft>
                <a:spcPts val="0"/>
              </a:spcAft>
              <a:buClr>
                <a:schemeClr val="dk1"/>
              </a:buClr>
              <a:buSzPts val="1100"/>
              <a:buFont typeface="Arial"/>
              <a:buNone/>
            </a:pPr>
            <a:endParaRPr sz="1800" dirty="0"/>
          </a:p>
          <a:p>
            <a:pPr marL="0" marR="0" lvl="0" indent="0" algn="l" rtl="0">
              <a:lnSpc>
                <a:spcPct val="100000"/>
              </a:lnSpc>
              <a:spcBef>
                <a:spcPts val="0"/>
              </a:spcBef>
              <a:spcAft>
                <a:spcPts val="0"/>
              </a:spcAft>
              <a:buClr>
                <a:schemeClr val="dk1"/>
              </a:buClr>
              <a:buSzPts val="1100"/>
              <a:buFont typeface="Arial"/>
              <a:buNone/>
            </a:pPr>
            <a:r>
              <a:rPr lang="en-US" sz="1800" b="1" i="0" u="none" strike="noStrike" dirty="0">
                <a:solidFill>
                  <a:srgbClr val="000000"/>
                </a:solidFill>
                <a:latin typeface="Arial"/>
                <a:ea typeface="Arial"/>
                <a:cs typeface="Arial"/>
                <a:sym typeface="Arial"/>
              </a:rPr>
              <a:t>Assistant:</a:t>
            </a:r>
            <a:r>
              <a:rPr lang="en-US" sz="1800" b="0" i="0" u="none" strike="noStrike" dirty="0">
                <a:solidFill>
                  <a:srgbClr val="000000"/>
                </a:solidFill>
                <a:latin typeface="Arial"/>
                <a:ea typeface="Arial"/>
                <a:cs typeface="Arial"/>
                <a:sym typeface="Arial"/>
              </a:rPr>
              <a:t> </a:t>
            </a:r>
            <a:r>
              <a:rPr lang="en-US" sz="1800" b="1" i="0" u="none" strike="noStrike" dirty="0">
                <a:solidFill>
                  <a:srgbClr val="000000"/>
                </a:solidFill>
                <a:latin typeface="Arial"/>
                <a:ea typeface="Arial"/>
                <a:cs typeface="Arial"/>
                <a:sym typeface="Arial"/>
              </a:rPr>
              <a:t>Point to pics as discussed.</a:t>
            </a:r>
            <a:endParaRPr sz="1800" b="1" dirty="0"/>
          </a:p>
          <a:p>
            <a:pPr marL="0" lvl="0" indent="0" algn="l" rtl="0">
              <a:lnSpc>
                <a:spcPct val="100000"/>
              </a:lnSpc>
              <a:spcBef>
                <a:spcPts val="0"/>
              </a:spcBef>
              <a:spcAft>
                <a:spcPts val="0"/>
              </a:spcAft>
              <a:buClr>
                <a:schemeClr val="dk1"/>
              </a:buClr>
              <a:buSzPts val="1100"/>
              <a:buFont typeface="Arial"/>
              <a:buNone/>
            </a:pPr>
            <a:endParaRPr sz="1800" dirty="0"/>
          </a:p>
          <a:p>
            <a:pPr marL="0" lvl="0" indent="0" algn="l" rtl="0">
              <a:lnSpc>
                <a:spcPct val="100000"/>
              </a:lnSpc>
              <a:spcBef>
                <a:spcPts val="0"/>
              </a:spcBef>
              <a:spcAft>
                <a:spcPts val="0"/>
              </a:spcAft>
              <a:buSzPts val="1400"/>
              <a:buNone/>
            </a:pPr>
            <a:endParaRPr sz="1800" dirty="0"/>
          </a:p>
          <a:p>
            <a:pPr marL="0" lvl="0" indent="0" algn="l" rtl="0">
              <a:lnSpc>
                <a:spcPct val="100000"/>
              </a:lnSpc>
              <a:spcBef>
                <a:spcPts val="0"/>
              </a:spcBef>
              <a:spcAft>
                <a:spcPts val="0"/>
              </a:spcAft>
              <a:buSzPts val="1400"/>
              <a:buNone/>
            </a:pPr>
            <a:endParaRPr sz="1800" dirty="0"/>
          </a:p>
          <a:p>
            <a:pPr marL="0" lvl="0" indent="0" algn="l" rtl="0">
              <a:lnSpc>
                <a:spcPct val="100000"/>
              </a:lnSpc>
              <a:spcBef>
                <a:spcPts val="0"/>
              </a:spcBef>
              <a:spcAft>
                <a:spcPts val="0"/>
              </a:spcAft>
              <a:buSzPts val="1400"/>
              <a:buNone/>
            </a:pPr>
            <a:endParaRPr sz="1800" dirty="0"/>
          </a:p>
        </p:txBody>
      </p:sp>
      <p:sp>
        <p:nvSpPr>
          <p:cNvPr id="431" name="Google Shape;431;p28: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29: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457200" lvl="0" indent="-228600" algn="l" rtl="0">
              <a:lnSpc>
                <a:spcPct val="100000"/>
              </a:lnSpc>
              <a:spcBef>
                <a:spcPts val="0"/>
              </a:spcBef>
              <a:spcAft>
                <a:spcPts val="0"/>
              </a:spcAft>
              <a:buSzPts val="1400"/>
              <a:buNone/>
            </a:pPr>
            <a:r>
              <a:rPr lang="en-US" b="1">
                <a:solidFill>
                  <a:srgbClr val="374151"/>
                </a:solidFill>
                <a:latin typeface="Arial"/>
                <a:ea typeface="Arial"/>
                <a:cs typeface="Arial"/>
                <a:sym typeface="Arial"/>
              </a:rPr>
              <a:t>Presenter read slides aloud </a:t>
            </a:r>
            <a:r>
              <a:rPr lang="en-US" b="1" i="0">
                <a:solidFill>
                  <a:srgbClr val="374151"/>
                </a:solidFill>
                <a:latin typeface="Arial"/>
                <a:ea typeface="Arial"/>
                <a:cs typeface="Arial"/>
                <a:sym typeface="Arial"/>
              </a:rPr>
              <a:t> </a:t>
            </a:r>
            <a:endParaRPr b="1" i="0">
              <a:solidFill>
                <a:srgbClr val="374151"/>
              </a:solidFill>
              <a:latin typeface="Arial"/>
              <a:ea typeface="Arial"/>
              <a:cs typeface="Arial"/>
              <a:sym typeface="Arial"/>
            </a:endParaRPr>
          </a:p>
          <a:p>
            <a:pPr marL="457200" lvl="0" indent="-228600" algn="l" rtl="0">
              <a:lnSpc>
                <a:spcPct val="100000"/>
              </a:lnSpc>
              <a:spcBef>
                <a:spcPts val="0"/>
              </a:spcBef>
              <a:spcAft>
                <a:spcPts val="0"/>
              </a:spcAft>
              <a:buSzPts val="1400"/>
              <a:buNone/>
            </a:pPr>
            <a:endParaRPr b="1">
              <a:solidFill>
                <a:srgbClr val="374151"/>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US" sz="1800" b="1" i="0" u="none" strike="noStrike">
                <a:solidFill>
                  <a:srgbClr val="000000"/>
                </a:solidFill>
                <a:latin typeface="Arial"/>
                <a:ea typeface="Arial"/>
                <a:cs typeface="Arial"/>
                <a:sym typeface="Arial"/>
              </a:rPr>
              <a:t>Assistant:</a:t>
            </a:r>
            <a:r>
              <a:rPr lang="en-US" sz="1800" b="0" i="0" u="none" strike="noStrike">
                <a:solidFill>
                  <a:srgbClr val="000000"/>
                </a:solidFill>
                <a:latin typeface="Arial"/>
                <a:ea typeface="Arial"/>
                <a:cs typeface="Arial"/>
                <a:sym typeface="Arial"/>
              </a:rPr>
              <a:t> </a:t>
            </a:r>
            <a:r>
              <a:rPr lang="en-US" sz="1800" b="1" i="0" u="none" strike="noStrike">
                <a:solidFill>
                  <a:srgbClr val="000000"/>
                </a:solidFill>
                <a:latin typeface="Arial"/>
                <a:ea typeface="Arial"/>
                <a:cs typeface="Arial"/>
                <a:sym typeface="Arial"/>
              </a:rPr>
              <a:t>Point to descriptions as discussed.</a:t>
            </a:r>
            <a:endParaRPr sz="1800" b="1"/>
          </a:p>
        </p:txBody>
      </p:sp>
      <p:sp>
        <p:nvSpPr>
          <p:cNvPr id="444" name="Google Shape;444;p29: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701040" y="4390765"/>
            <a:ext cx="5608320" cy="4545416"/>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r>
              <a:rPr lang="en-US" sz="1800" dirty="0">
                <a:latin typeface="Arial"/>
                <a:ea typeface="Arial"/>
                <a:cs typeface="Arial"/>
                <a:sym typeface="Arial"/>
              </a:rPr>
              <a:t>We’re going on a little Tour of Texas to learn about our different regions! Regions are places that have something in common, like how people live or what the land looks like.</a:t>
            </a:r>
            <a:endParaRPr dirty="0"/>
          </a:p>
          <a:p>
            <a:pPr marL="0" marR="0" lvl="0" indent="0" algn="l" rtl="0">
              <a:lnSpc>
                <a:spcPct val="100000"/>
              </a:lnSpc>
              <a:spcBef>
                <a:spcPts val="0"/>
              </a:spcBef>
              <a:spcAft>
                <a:spcPts val="0"/>
              </a:spcAft>
              <a:buSzPts val="1400"/>
              <a:buNone/>
            </a:pPr>
            <a:r>
              <a:rPr lang="en-US" sz="1800" dirty="0">
                <a:latin typeface="Arial"/>
                <a:ea typeface="Arial"/>
                <a:cs typeface="Arial"/>
                <a:sym typeface="Arial"/>
              </a:rPr>
              <a:t> </a:t>
            </a:r>
            <a:endParaRPr dirty="0"/>
          </a:p>
          <a:p>
            <a:pPr marL="0" marR="0" lvl="0" indent="0" algn="l" rtl="0">
              <a:lnSpc>
                <a:spcPct val="100000"/>
              </a:lnSpc>
              <a:spcBef>
                <a:spcPts val="0"/>
              </a:spcBef>
              <a:spcAft>
                <a:spcPts val="0"/>
              </a:spcAft>
              <a:buSzPts val="1400"/>
              <a:buNone/>
            </a:pPr>
            <a:r>
              <a:rPr lang="en-US" sz="1800" dirty="0">
                <a:latin typeface="Arial"/>
                <a:ea typeface="Arial"/>
                <a:cs typeface="Arial"/>
                <a:sym typeface="Arial"/>
              </a:rPr>
              <a:t>We'll learn about the four primary regions in Texas.  And since we are the Agricultural Education Committee, we will talk about the farming and ranching in each region.</a:t>
            </a:r>
            <a:endParaRPr dirty="0"/>
          </a:p>
          <a:p>
            <a:pPr marL="0" marR="0" lvl="0" indent="0" algn="l" rtl="0">
              <a:lnSpc>
                <a:spcPct val="100000"/>
              </a:lnSpc>
              <a:spcBef>
                <a:spcPts val="0"/>
              </a:spcBef>
              <a:spcAft>
                <a:spcPts val="0"/>
              </a:spcAft>
              <a:buSzPts val="1400"/>
              <a:buNone/>
            </a:pPr>
            <a:r>
              <a:rPr lang="en-US" sz="1800" dirty="0">
                <a:latin typeface="Arial"/>
                <a:ea typeface="Arial"/>
                <a:cs typeface="Arial"/>
                <a:sym typeface="Arial"/>
              </a:rPr>
              <a:t> </a:t>
            </a:r>
            <a:endParaRPr dirty="0"/>
          </a:p>
        </p:txBody>
      </p:sp>
      <p:sp>
        <p:nvSpPr>
          <p:cNvPr id="126" name="Google Shape;126;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0: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a:t>Time to load back up! We’re headed east to the North Central Plains. Remember! Keep your hands and feet inside the moving vehicle at all times!</a:t>
            </a:r>
            <a:endParaRPr sz="1800"/>
          </a:p>
        </p:txBody>
      </p:sp>
      <p:sp>
        <p:nvSpPr>
          <p:cNvPr id="466" name="Google Shape;466;p30: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31: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800" dirty="0"/>
              <a:t>The North Central Plains northern edge follows the Oklahoma border. It’s the area in orange on this map.  </a:t>
            </a:r>
          </a:p>
          <a:p>
            <a:pPr marL="0" lvl="0" indent="0" algn="l" rtl="0">
              <a:lnSpc>
                <a:spcPct val="100000"/>
              </a:lnSpc>
              <a:spcBef>
                <a:spcPts val="0"/>
              </a:spcBef>
              <a:spcAft>
                <a:spcPts val="0"/>
              </a:spcAft>
              <a:buClr>
                <a:schemeClr val="dk1"/>
              </a:buClr>
              <a:buSzPts val="1100"/>
              <a:buFont typeface="Arial"/>
              <a:buNone/>
            </a:pPr>
            <a:endParaRPr lang="en-US" sz="1800" dirty="0"/>
          </a:p>
          <a:p>
            <a:pPr marL="0" lvl="0" indent="0" algn="l" rtl="0">
              <a:lnSpc>
                <a:spcPct val="100000"/>
              </a:lnSpc>
              <a:spcBef>
                <a:spcPts val="0"/>
              </a:spcBef>
              <a:spcAft>
                <a:spcPts val="0"/>
              </a:spcAft>
              <a:buClr>
                <a:schemeClr val="dk1"/>
              </a:buClr>
              <a:buSzPts val="1100"/>
              <a:buFont typeface="Arial"/>
              <a:buNone/>
            </a:pPr>
            <a:r>
              <a:rPr lang="en-US" sz="1800" dirty="0"/>
              <a:t>It’s kind of quirky because even though there are some parts of Texas that are farther north, this area is often called “North Texas.”</a:t>
            </a:r>
            <a:endParaRPr sz="1800" dirty="0"/>
          </a:p>
          <a:p>
            <a:pPr marL="0" lvl="0" indent="0" algn="l" rtl="0">
              <a:lnSpc>
                <a:spcPct val="100000"/>
              </a:lnSpc>
              <a:spcBef>
                <a:spcPts val="0"/>
              </a:spcBef>
              <a:spcAft>
                <a:spcPts val="0"/>
              </a:spcAft>
              <a:buClr>
                <a:schemeClr val="dk1"/>
              </a:buClr>
              <a:buSzPts val="1100"/>
              <a:buFont typeface="Arial"/>
              <a:buNone/>
            </a:pPr>
            <a:endParaRPr sz="1800" dirty="0"/>
          </a:p>
          <a:p>
            <a:pPr marL="285750" lvl="0" indent="-285750" algn="l" rtl="0">
              <a:lnSpc>
                <a:spcPct val="100000"/>
              </a:lnSpc>
              <a:spcBef>
                <a:spcPts val="0"/>
              </a:spcBef>
              <a:spcAft>
                <a:spcPts val="0"/>
              </a:spcAft>
              <a:buClr>
                <a:schemeClr val="dk1"/>
              </a:buClr>
              <a:buSzPts val="1100"/>
              <a:buFont typeface="Arial" panose="020B0604020202020204" pitchFamily="34" charset="0"/>
              <a:buChar char="•"/>
            </a:pPr>
            <a:r>
              <a:rPr lang="en-US" sz="1800" dirty="0"/>
              <a:t>Technically, Fort Worth is the largest city in the North Central Plains.  </a:t>
            </a:r>
          </a:p>
          <a:p>
            <a:pPr marL="285750" lvl="0" indent="-285750" algn="l" rtl="0">
              <a:lnSpc>
                <a:spcPct val="100000"/>
              </a:lnSpc>
              <a:spcBef>
                <a:spcPts val="0"/>
              </a:spcBef>
              <a:spcAft>
                <a:spcPts val="0"/>
              </a:spcAft>
              <a:buClr>
                <a:schemeClr val="dk1"/>
              </a:buClr>
              <a:buSzPts val="1100"/>
              <a:buFont typeface="Arial" panose="020B0604020202020204" pitchFamily="34" charset="0"/>
              <a:buChar char="•"/>
            </a:pPr>
            <a:r>
              <a:rPr lang="en-US" sz="1800" dirty="0"/>
              <a:t>Dallas is right on the border of the North Central and Coastal Plains.  </a:t>
            </a:r>
          </a:p>
          <a:p>
            <a:pPr marL="0" lvl="0" indent="0" algn="l" rtl="0">
              <a:lnSpc>
                <a:spcPct val="100000"/>
              </a:lnSpc>
              <a:spcBef>
                <a:spcPts val="0"/>
              </a:spcBef>
              <a:spcAft>
                <a:spcPts val="0"/>
              </a:spcAft>
              <a:buClr>
                <a:schemeClr val="dk1"/>
              </a:buClr>
              <a:buSzPts val="1100"/>
              <a:buFont typeface="Arial"/>
              <a:buNone/>
            </a:pPr>
            <a:endParaRPr lang="en-US" sz="1800" dirty="0"/>
          </a:p>
          <a:p>
            <a:pPr marL="0" lvl="0" indent="0" algn="l" rtl="0">
              <a:lnSpc>
                <a:spcPct val="100000"/>
              </a:lnSpc>
              <a:spcBef>
                <a:spcPts val="0"/>
              </a:spcBef>
              <a:spcAft>
                <a:spcPts val="0"/>
              </a:spcAft>
              <a:buClr>
                <a:schemeClr val="dk1"/>
              </a:buClr>
              <a:buSzPts val="1100"/>
              <a:buFont typeface="Arial"/>
              <a:buNone/>
            </a:pPr>
            <a:r>
              <a:rPr lang="en-US" sz="1800" dirty="0"/>
              <a:t>It’s a little bit of both!</a:t>
            </a:r>
            <a:endParaRPr sz="1800" dirty="0"/>
          </a:p>
          <a:p>
            <a:pPr marL="0" lvl="0" indent="0" algn="l" rtl="0">
              <a:lnSpc>
                <a:spcPct val="100000"/>
              </a:lnSpc>
              <a:spcBef>
                <a:spcPts val="0"/>
              </a:spcBef>
              <a:spcAft>
                <a:spcPts val="0"/>
              </a:spcAft>
              <a:buSzPts val="1400"/>
              <a:buNone/>
            </a:pPr>
            <a:endParaRPr sz="1800" dirty="0"/>
          </a:p>
          <a:p>
            <a:pPr marL="0" marR="0" lvl="0" indent="0" algn="l" rtl="0">
              <a:lnSpc>
                <a:spcPct val="100000"/>
              </a:lnSpc>
              <a:spcBef>
                <a:spcPts val="0"/>
              </a:spcBef>
              <a:spcAft>
                <a:spcPts val="0"/>
              </a:spcAft>
              <a:buClr>
                <a:srgbClr val="000000"/>
              </a:buClr>
              <a:buSzPts val="1400"/>
              <a:buFont typeface="Arial"/>
              <a:buNone/>
            </a:pPr>
            <a:r>
              <a:rPr lang="en-US" sz="1800" b="1" i="0" u="none" strike="noStrike" dirty="0">
                <a:solidFill>
                  <a:srgbClr val="000000"/>
                </a:solidFill>
                <a:latin typeface="Arial"/>
                <a:ea typeface="Arial"/>
                <a:cs typeface="Arial"/>
                <a:sym typeface="Arial"/>
              </a:rPr>
              <a:t>Assistant:</a:t>
            </a:r>
            <a:r>
              <a:rPr lang="en-US" sz="1800" b="0" i="0" u="none" strike="noStrike" dirty="0">
                <a:solidFill>
                  <a:srgbClr val="000000"/>
                </a:solidFill>
                <a:latin typeface="Arial"/>
                <a:ea typeface="Arial"/>
                <a:cs typeface="Arial"/>
                <a:sym typeface="Arial"/>
              </a:rPr>
              <a:t> </a:t>
            </a:r>
            <a:r>
              <a:rPr lang="en-US" sz="1800" b="1" i="0" u="none" strike="noStrike" dirty="0">
                <a:solidFill>
                  <a:srgbClr val="000000"/>
                </a:solidFill>
                <a:latin typeface="Arial"/>
                <a:ea typeface="Arial"/>
                <a:cs typeface="Arial"/>
                <a:sym typeface="Arial"/>
              </a:rPr>
              <a:t>Point to region on map.</a:t>
            </a:r>
            <a:endParaRPr sz="1800" b="1" dirty="0"/>
          </a:p>
          <a:p>
            <a:pPr marL="0" lvl="0" indent="0" algn="l" rtl="0">
              <a:lnSpc>
                <a:spcPct val="100000"/>
              </a:lnSpc>
              <a:spcBef>
                <a:spcPts val="0"/>
              </a:spcBef>
              <a:spcAft>
                <a:spcPts val="0"/>
              </a:spcAft>
              <a:buSzPts val="1400"/>
              <a:buNone/>
            </a:pPr>
            <a:endParaRPr sz="1800" dirty="0"/>
          </a:p>
        </p:txBody>
      </p:sp>
      <p:sp>
        <p:nvSpPr>
          <p:cNvPr id="485" name="Google Shape;485;p31: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32: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b="1" i="1" u="sng" dirty="0"/>
              <a:t>Let the slide guide you.</a:t>
            </a:r>
            <a:endParaRPr sz="1800" b="1" i="1" u="sng" dirty="0"/>
          </a:p>
        </p:txBody>
      </p:sp>
      <p:sp>
        <p:nvSpPr>
          <p:cNvPr id="494" name="Google Shape;494;p32: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33:notes"/>
          <p:cNvSpPr txBox="1">
            <a:spLocks noGrp="1"/>
          </p:cNvSpPr>
          <p:nvPr>
            <p:ph type="body" idx="1"/>
          </p:nvPr>
        </p:nvSpPr>
        <p:spPr>
          <a:xfrm>
            <a:off x="701040" y="4473893"/>
            <a:ext cx="5608200" cy="410899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r>
              <a:rPr lang="en-US" sz="1600" dirty="0">
                <a:latin typeface="Arial"/>
                <a:ea typeface="Arial"/>
                <a:cs typeface="Arial"/>
                <a:sym typeface="Arial"/>
              </a:rPr>
              <a:t> Speaking of ranches, we will see a lot of them!   Especially large ranches for raising beef cattle.</a:t>
            </a:r>
            <a:endParaRPr sz="1600" dirty="0"/>
          </a:p>
          <a:p>
            <a:pPr marL="0" marR="0" lvl="0" indent="0" algn="l" rtl="0">
              <a:lnSpc>
                <a:spcPct val="100000"/>
              </a:lnSpc>
              <a:spcBef>
                <a:spcPts val="0"/>
              </a:spcBef>
              <a:spcAft>
                <a:spcPts val="0"/>
              </a:spcAft>
              <a:buSzPts val="1400"/>
              <a:buNone/>
            </a:pPr>
            <a:r>
              <a:rPr lang="en-US" sz="1600" dirty="0">
                <a:latin typeface="Arial"/>
                <a:ea typeface="Arial"/>
                <a:cs typeface="Arial"/>
                <a:sym typeface="Arial"/>
              </a:rPr>
              <a:t> </a:t>
            </a:r>
            <a:endParaRPr sz="1600" dirty="0"/>
          </a:p>
          <a:p>
            <a:pPr marL="0" marR="0" lvl="0" indent="0" algn="l" rtl="0">
              <a:lnSpc>
                <a:spcPct val="100000"/>
              </a:lnSpc>
              <a:spcBef>
                <a:spcPts val="0"/>
              </a:spcBef>
              <a:spcAft>
                <a:spcPts val="0"/>
              </a:spcAft>
              <a:buSzPts val="1400"/>
              <a:buNone/>
            </a:pPr>
            <a:r>
              <a:rPr lang="en-US" sz="1600" dirty="0">
                <a:latin typeface="Arial"/>
                <a:ea typeface="Arial"/>
                <a:cs typeface="Arial"/>
                <a:sym typeface="Arial"/>
              </a:rPr>
              <a:t>Also notice the large wind turbines in this photo.  </a:t>
            </a:r>
            <a:r>
              <a:rPr lang="en-US" sz="1600" b="1" i="1" u="sng" dirty="0">
                <a:latin typeface="Arial"/>
                <a:ea typeface="Arial"/>
                <a:cs typeface="Arial"/>
                <a:sym typeface="Arial"/>
              </a:rPr>
              <a:t>Why do you think they are there? (Call on student.)</a:t>
            </a:r>
            <a:endParaRPr sz="1600" i="1" u="sng" dirty="0">
              <a:latin typeface="Arial"/>
              <a:ea typeface="Arial"/>
              <a:cs typeface="Arial"/>
              <a:sym typeface="Arial"/>
            </a:endParaRPr>
          </a:p>
          <a:p>
            <a:pPr marL="0" marR="0" lvl="0" indent="0" algn="l" rtl="0">
              <a:lnSpc>
                <a:spcPct val="100000"/>
              </a:lnSpc>
              <a:spcBef>
                <a:spcPts val="0"/>
              </a:spcBef>
              <a:spcAft>
                <a:spcPts val="0"/>
              </a:spcAft>
              <a:buSzPts val="1400"/>
              <a:buNone/>
            </a:pPr>
            <a:endParaRPr lang="en-US" sz="1600" dirty="0">
              <a:latin typeface="Arial"/>
              <a:ea typeface="Arial"/>
              <a:cs typeface="Arial"/>
              <a:sym typeface="Arial"/>
            </a:endParaRPr>
          </a:p>
          <a:p>
            <a:pPr marL="285750" marR="0" lvl="0" indent="-285750" algn="l" rtl="0">
              <a:lnSpc>
                <a:spcPct val="100000"/>
              </a:lnSpc>
              <a:spcBef>
                <a:spcPts val="0"/>
              </a:spcBef>
              <a:spcAft>
                <a:spcPts val="0"/>
              </a:spcAft>
              <a:buSzPts val="1400"/>
              <a:buFont typeface="Arial" panose="020B0604020202020204" pitchFamily="34" charset="0"/>
              <a:buChar char="•"/>
            </a:pPr>
            <a:r>
              <a:rPr lang="en-US" sz="1600" dirty="0">
                <a:latin typeface="Arial"/>
                <a:ea typeface="Arial"/>
                <a:cs typeface="Arial"/>
                <a:sym typeface="Arial"/>
              </a:rPr>
              <a:t>Climate is quite windy.  </a:t>
            </a:r>
          </a:p>
          <a:p>
            <a:pPr marL="285750" marR="0" lvl="0" indent="-285750" algn="l" rtl="0">
              <a:lnSpc>
                <a:spcPct val="100000"/>
              </a:lnSpc>
              <a:spcBef>
                <a:spcPts val="0"/>
              </a:spcBef>
              <a:spcAft>
                <a:spcPts val="0"/>
              </a:spcAft>
              <a:buSzPts val="1400"/>
              <a:buFont typeface="Arial" panose="020B0604020202020204" pitchFamily="34" charset="0"/>
              <a:buChar char="•"/>
            </a:pPr>
            <a:r>
              <a:rPr lang="en-US" sz="1600" dirty="0">
                <a:latin typeface="Arial"/>
                <a:ea typeface="Arial"/>
                <a:cs typeface="Arial"/>
                <a:sym typeface="Arial"/>
              </a:rPr>
              <a:t>Ranchers can make a living by both raising cows and having wind turbines on the same land.  </a:t>
            </a:r>
          </a:p>
          <a:p>
            <a:pPr marL="285750" marR="0" lvl="0" indent="-285750" algn="l" rtl="0">
              <a:lnSpc>
                <a:spcPct val="100000"/>
              </a:lnSpc>
              <a:spcBef>
                <a:spcPts val="0"/>
              </a:spcBef>
              <a:spcAft>
                <a:spcPts val="0"/>
              </a:spcAft>
              <a:buSzPts val="1400"/>
              <a:buFont typeface="Arial" panose="020B0604020202020204" pitchFamily="34" charset="0"/>
              <a:buChar char="•"/>
            </a:pPr>
            <a:r>
              <a:rPr lang="en-US" sz="1600" dirty="0">
                <a:latin typeface="Arial"/>
                <a:ea typeface="Arial"/>
                <a:cs typeface="Arial"/>
                <a:sym typeface="Arial"/>
              </a:rPr>
              <a:t>Energy created by wind turbines can be used to provide electricity to homes and businesses throughout the region and…</a:t>
            </a:r>
          </a:p>
          <a:p>
            <a:pPr marL="285750" marR="0" lvl="0" indent="-285750" algn="l" rtl="0">
              <a:lnSpc>
                <a:spcPct val="100000"/>
              </a:lnSpc>
              <a:spcBef>
                <a:spcPts val="0"/>
              </a:spcBef>
              <a:spcAft>
                <a:spcPts val="0"/>
              </a:spcAft>
              <a:buSzPts val="1400"/>
              <a:buFont typeface="Arial" panose="020B0604020202020204" pitchFamily="34" charset="0"/>
              <a:buChar char="•"/>
            </a:pPr>
            <a:r>
              <a:rPr lang="en-US" sz="1600" dirty="0">
                <a:latin typeface="Arial"/>
                <a:ea typeface="Arial"/>
                <a:cs typeface="Arial"/>
                <a:sym typeface="Arial"/>
              </a:rPr>
              <a:t>Provide income to farmers who lease land around for wind turbines.</a:t>
            </a:r>
            <a:r>
              <a:rPr lang="en-US" sz="1600" dirty="0"/>
              <a:t> </a:t>
            </a:r>
            <a:endParaRPr sz="1600" dirty="0"/>
          </a:p>
        </p:txBody>
      </p:sp>
      <p:sp>
        <p:nvSpPr>
          <p:cNvPr id="503" name="Google Shape;503;p33: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34: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457200" lvl="0" indent="-228600" algn="l" rtl="0">
              <a:lnSpc>
                <a:spcPct val="100000"/>
              </a:lnSpc>
              <a:spcBef>
                <a:spcPts val="0"/>
              </a:spcBef>
              <a:spcAft>
                <a:spcPts val="0"/>
              </a:spcAft>
              <a:buSzPts val="1400"/>
              <a:buNone/>
            </a:pPr>
            <a:r>
              <a:rPr lang="en-US" sz="2800" b="1" i="1" u="sng" strike="noStrike" dirty="0">
                <a:solidFill>
                  <a:srgbClr val="000000"/>
                </a:solidFill>
                <a:latin typeface="Arial"/>
                <a:ea typeface="Arial"/>
                <a:cs typeface="Arial"/>
                <a:sym typeface="Arial"/>
              </a:rPr>
              <a:t>Let slide guide you.</a:t>
            </a:r>
          </a:p>
          <a:p>
            <a:pPr marL="457200" lvl="0" indent="-228600" algn="l" rtl="0">
              <a:lnSpc>
                <a:spcPct val="100000"/>
              </a:lnSpc>
              <a:spcBef>
                <a:spcPts val="0"/>
              </a:spcBef>
              <a:spcAft>
                <a:spcPts val="0"/>
              </a:spcAft>
              <a:buSzPts val="1400"/>
              <a:buNone/>
            </a:pPr>
            <a:endParaRPr sz="2800" b="0" i="0" u="none" strike="noStrike" dirty="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800" b="1" i="0" u="none" strike="noStrike" dirty="0">
                <a:solidFill>
                  <a:srgbClr val="000000"/>
                </a:solidFill>
                <a:latin typeface="Arial"/>
                <a:ea typeface="Arial"/>
                <a:cs typeface="Arial"/>
                <a:sym typeface="Arial"/>
              </a:rPr>
              <a:t>Assistant:</a:t>
            </a:r>
            <a:r>
              <a:rPr lang="en-US" sz="1800" b="0" i="0" u="none" strike="noStrike" dirty="0">
                <a:solidFill>
                  <a:srgbClr val="000000"/>
                </a:solidFill>
                <a:latin typeface="Arial"/>
                <a:ea typeface="Arial"/>
                <a:cs typeface="Arial"/>
                <a:sym typeface="Arial"/>
              </a:rPr>
              <a:t> </a:t>
            </a:r>
            <a:r>
              <a:rPr lang="en-US" sz="1800" b="1" i="0" u="none" strike="noStrike" dirty="0">
                <a:solidFill>
                  <a:srgbClr val="000000"/>
                </a:solidFill>
                <a:latin typeface="Arial"/>
                <a:ea typeface="Arial"/>
                <a:cs typeface="Arial"/>
                <a:sym typeface="Arial"/>
              </a:rPr>
              <a:t>Point to descriptions as discussed.</a:t>
            </a:r>
            <a:endParaRPr sz="2800" b="1" dirty="0"/>
          </a:p>
          <a:p>
            <a:pPr marL="457200" marR="0" lvl="0" indent="-228600" algn="l" rtl="0">
              <a:lnSpc>
                <a:spcPct val="100000"/>
              </a:lnSpc>
              <a:spcBef>
                <a:spcPts val="0"/>
              </a:spcBef>
              <a:spcAft>
                <a:spcPts val="0"/>
              </a:spcAft>
              <a:buClr>
                <a:srgbClr val="000000"/>
              </a:buClr>
              <a:buSzPts val="1400"/>
              <a:buFont typeface="Arial"/>
              <a:buNone/>
            </a:pPr>
            <a:br>
              <a:rPr lang="en-US" sz="2800" dirty="0"/>
            </a:br>
            <a:endParaRPr sz="1800" dirty="0"/>
          </a:p>
        </p:txBody>
      </p:sp>
      <p:sp>
        <p:nvSpPr>
          <p:cNvPr id="512" name="Google Shape;512;p34: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35:notes"/>
          <p:cNvSpPr txBox="1">
            <a:spLocks noGrp="1"/>
          </p:cNvSpPr>
          <p:nvPr>
            <p:ph type="body" idx="1"/>
          </p:nvPr>
        </p:nvSpPr>
        <p:spPr>
          <a:xfrm>
            <a:off x="701040" y="4473893"/>
            <a:ext cx="5608200" cy="4254471"/>
          </a:xfrm>
          <a:prstGeom prst="rect">
            <a:avLst/>
          </a:prstGeom>
          <a:noFill/>
          <a:ln>
            <a:noFill/>
          </a:ln>
        </p:spPr>
        <p:txBody>
          <a:bodyPr spcFirstLastPara="1" wrap="square" lIns="93175" tIns="46575" rIns="93175" bIns="46575" anchor="t" anchorCtr="0">
            <a:noAutofit/>
          </a:bodyPr>
          <a:lstStyle/>
          <a:p>
            <a:pPr marL="457200" lvl="0" indent="-228600" algn="l" rtl="0">
              <a:lnSpc>
                <a:spcPct val="100000"/>
              </a:lnSpc>
              <a:spcBef>
                <a:spcPts val="0"/>
              </a:spcBef>
              <a:spcAft>
                <a:spcPts val="0"/>
              </a:spcAft>
              <a:buSzPts val="1400"/>
              <a:buNone/>
            </a:pPr>
            <a:r>
              <a:rPr lang="en-US" sz="1400" b="0" i="0" u="none" strike="noStrike" dirty="0">
                <a:solidFill>
                  <a:srgbClr val="000000"/>
                </a:solidFill>
                <a:latin typeface="Arial"/>
                <a:ea typeface="Arial"/>
                <a:cs typeface="Arial"/>
                <a:sym typeface="Arial"/>
              </a:rPr>
              <a:t>As we noted already, landforms like the North Central Plains and the Great Plains make Texas a great place for energy production. </a:t>
            </a:r>
          </a:p>
          <a:p>
            <a:pPr marL="457200" lvl="0" indent="-228600" algn="l" rtl="0">
              <a:lnSpc>
                <a:spcPct val="100000"/>
              </a:lnSpc>
              <a:spcBef>
                <a:spcPts val="0"/>
              </a:spcBef>
              <a:spcAft>
                <a:spcPts val="0"/>
              </a:spcAft>
              <a:buSzPts val="1400"/>
              <a:buNone/>
            </a:pPr>
            <a:r>
              <a:rPr lang="en-US" sz="1400" b="0" i="0" u="none" strike="noStrike" dirty="0">
                <a:solidFill>
                  <a:srgbClr val="000000"/>
                </a:solidFill>
                <a:latin typeface="Arial"/>
                <a:ea typeface="Arial"/>
                <a:cs typeface="Arial"/>
                <a:sym typeface="Arial"/>
              </a:rPr>
              <a:t>In fact, Texas leads the country in energy production!  </a:t>
            </a:r>
            <a:endParaRPr lang="en-US" sz="2000" b="0" i="0" u="none" strike="noStrike" dirty="0">
              <a:solidFill>
                <a:schemeClr val="dk1"/>
              </a:solidFill>
              <a:latin typeface="Calibri"/>
              <a:ea typeface="Arial"/>
              <a:cs typeface="Calibri"/>
              <a:sym typeface="Calibri"/>
            </a:endParaRPr>
          </a:p>
          <a:p>
            <a:pPr marL="514350" lvl="0" indent="-285750" algn="l" rtl="0">
              <a:lnSpc>
                <a:spcPct val="100000"/>
              </a:lnSpc>
              <a:spcBef>
                <a:spcPts val="0"/>
              </a:spcBef>
              <a:spcAft>
                <a:spcPts val="0"/>
              </a:spcAft>
              <a:buSzPts val="1400"/>
              <a:buFont typeface="Arial" panose="020B0604020202020204" pitchFamily="34" charset="0"/>
              <a:buChar char="•"/>
            </a:pPr>
            <a:r>
              <a:rPr lang="en-US" sz="1400" b="0" i="0" u="none" strike="noStrike" dirty="0">
                <a:solidFill>
                  <a:srgbClr val="000000"/>
                </a:solidFill>
                <a:latin typeface="Arial"/>
                <a:ea typeface="Arial"/>
                <a:cs typeface="Arial"/>
                <a:sym typeface="Arial"/>
              </a:rPr>
              <a:t>Many land-owners and ranchers lease out portions of their land to make wind “farms,” and solar “farms.”  </a:t>
            </a:r>
          </a:p>
          <a:p>
            <a:pPr marL="514350" lvl="0" indent="-285750" algn="l" rtl="0">
              <a:lnSpc>
                <a:spcPct val="100000"/>
              </a:lnSpc>
              <a:spcBef>
                <a:spcPts val="0"/>
              </a:spcBef>
              <a:spcAft>
                <a:spcPts val="0"/>
              </a:spcAft>
              <a:buSzPts val="1400"/>
              <a:buFont typeface="Arial" panose="020B0604020202020204" pitchFamily="34" charset="0"/>
              <a:buChar char="•"/>
            </a:pPr>
            <a:r>
              <a:rPr lang="en-US" sz="1400" b="0" i="0" u="none" strike="noStrike" dirty="0">
                <a:solidFill>
                  <a:srgbClr val="000000"/>
                </a:solidFill>
                <a:latin typeface="Arial"/>
                <a:ea typeface="Arial"/>
                <a:cs typeface="Arial"/>
                <a:sym typeface="Arial"/>
              </a:rPr>
              <a:t>Many of them may also be oil “farms.”  </a:t>
            </a:r>
          </a:p>
          <a:p>
            <a:pPr marL="514350" lvl="0" indent="-285750" algn="l" rtl="0">
              <a:lnSpc>
                <a:spcPct val="100000"/>
              </a:lnSpc>
              <a:spcBef>
                <a:spcPts val="0"/>
              </a:spcBef>
              <a:spcAft>
                <a:spcPts val="0"/>
              </a:spcAft>
              <a:buSzPts val="1400"/>
              <a:buFont typeface="Arial" panose="020B0604020202020204" pitchFamily="34" charset="0"/>
              <a:buChar char="•"/>
            </a:pPr>
            <a:r>
              <a:rPr lang="en-US" sz="1400" b="0" i="0" u="none" strike="noStrike" dirty="0">
                <a:solidFill>
                  <a:srgbClr val="000000"/>
                </a:solidFill>
                <a:latin typeface="Arial"/>
                <a:ea typeface="Arial"/>
                <a:cs typeface="Arial"/>
                <a:sym typeface="Arial"/>
              </a:rPr>
              <a:t>In some cases, you might see cattle, wind turbines, solar panels AND iron Horses all on the same ranch.</a:t>
            </a:r>
            <a:endParaRPr sz="2000" b="0" dirty="0"/>
          </a:p>
          <a:p>
            <a:pPr marL="457200" lvl="0" indent="-228600" algn="l" rtl="0">
              <a:lnSpc>
                <a:spcPct val="100000"/>
              </a:lnSpc>
              <a:spcBef>
                <a:spcPts val="0"/>
              </a:spcBef>
              <a:spcAft>
                <a:spcPts val="0"/>
              </a:spcAft>
              <a:buSzPts val="1400"/>
              <a:buNone/>
            </a:pPr>
            <a:br>
              <a:rPr lang="en-US" sz="2000" b="0" dirty="0"/>
            </a:br>
            <a:r>
              <a:rPr lang="en-US" sz="1400" b="1" i="1" u="sng" strike="noStrike" dirty="0">
                <a:solidFill>
                  <a:srgbClr val="000000"/>
                </a:solidFill>
                <a:latin typeface="Arial"/>
                <a:cs typeface="Arial"/>
                <a:sym typeface="Arial"/>
              </a:rPr>
              <a:t>A</a:t>
            </a:r>
            <a:r>
              <a:rPr lang="en-US" sz="1400" b="1" i="1" u="sng" strike="noStrike" dirty="0">
                <a:solidFill>
                  <a:srgbClr val="000000"/>
                </a:solidFill>
                <a:latin typeface="Arial"/>
                <a:ea typeface="Arial"/>
                <a:cs typeface="Arial"/>
                <a:sym typeface="Arial"/>
              </a:rPr>
              <a:t>sk does anyone know what the “Iron Horse” does?  </a:t>
            </a:r>
            <a:r>
              <a:rPr lang="en-US" sz="1400" b="0" i="0" u="none" strike="noStrike" dirty="0">
                <a:solidFill>
                  <a:srgbClr val="000000"/>
                </a:solidFill>
                <a:latin typeface="Arial"/>
                <a:ea typeface="Arial"/>
                <a:cs typeface="Arial"/>
                <a:sym typeface="Arial"/>
              </a:rPr>
              <a:t>That’s right! It pulls OIL out of the earth!</a:t>
            </a:r>
            <a:endParaRPr sz="2000" b="0" dirty="0"/>
          </a:p>
          <a:p>
            <a:pPr marL="457200" marR="0" lvl="0" indent="-228600" algn="l" rtl="0">
              <a:lnSpc>
                <a:spcPct val="100000"/>
              </a:lnSpc>
              <a:spcBef>
                <a:spcPts val="0"/>
              </a:spcBef>
              <a:spcAft>
                <a:spcPts val="0"/>
              </a:spcAft>
              <a:buClr>
                <a:srgbClr val="000000"/>
              </a:buClr>
              <a:buSzPts val="1400"/>
              <a:buFont typeface="Arial"/>
              <a:buNone/>
            </a:pPr>
            <a:br>
              <a:rPr lang="en-US" sz="2000" dirty="0"/>
            </a:br>
            <a:endParaRPr sz="1400" dirty="0">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400" b="1" i="0" u="none" strike="noStrike" dirty="0">
                <a:solidFill>
                  <a:srgbClr val="000000"/>
                </a:solidFill>
                <a:latin typeface="Arial"/>
                <a:ea typeface="Arial"/>
                <a:cs typeface="Arial"/>
                <a:sym typeface="Arial"/>
              </a:rPr>
              <a:t>Assistant: Point to descriptions as discussed.</a:t>
            </a:r>
            <a:endParaRPr sz="2000" b="1" dirty="0"/>
          </a:p>
          <a:p>
            <a:pPr marL="457200" marR="0" lvl="0" indent="-228600" algn="l" rtl="0">
              <a:lnSpc>
                <a:spcPct val="100000"/>
              </a:lnSpc>
              <a:spcBef>
                <a:spcPts val="0"/>
              </a:spcBef>
              <a:spcAft>
                <a:spcPts val="0"/>
              </a:spcAft>
              <a:buClr>
                <a:srgbClr val="000000"/>
              </a:buClr>
              <a:buSzPts val="1400"/>
              <a:buFont typeface="Arial"/>
              <a:buNone/>
            </a:pPr>
            <a:br>
              <a:rPr lang="en-US" sz="2000" dirty="0"/>
            </a:br>
            <a:endParaRPr sz="1400" dirty="0"/>
          </a:p>
        </p:txBody>
      </p:sp>
      <p:sp>
        <p:nvSpPr>
          <p:cNvPr id="524" name="Google Shape;524;p35: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37: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Presenter read slide aloud</a:t>
            </a:r>
            <a:endParaRPr/>
          </a:p>
        </p:txBody>
      </p:sp>
      <p:sp>
        <p:nvSpPr>
          <p:cNvPr id="539" name="Google Shape;539;p37: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38: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457200" lvl="0" indent="-228600" algn="l" rtl="0">
              <a:lnSpc>
                <a:spcPct val="100000"/>
              </a:lnSpc>
              <a:spcBef>
                <a:spcPts val="0"/>
              </a:spcBef>
              <a:spcAft>
                <a:spcPts val="0"/>
              </a:spcAft>
              <a:buSzPts val="1400"/>
              <a:buNone/>
            </a:pPr>
            <a:r>
              <a:rPr lang="en-US" b="1" i="0">
                <a:solidFill>
                  <a:srgbClr val="374151"/>
                </a:solidFill>
                <a:latin typeface="Arial"/>
                <a:ea typeface="Arial"/>
                <a:cs typeface="Arial"/>
                <a:sym typeface="Arial"/>
              </a:rPr>
              <a:t>2 min </a:t>
            </a:r>
            <a:endParaRPr/>
          </a:p>
          <a:p>
            <a:pPr marL="457200" marR="0" lvl="0" indent="-228600" algn="l" rtl="0">
              <a:lnSpc>
                <a:spcPct val="100000"/>
              </a:lnSpc>
              <a:spcBef>
                <a:spcPts val="0"/>
              </a:spcBef>
              <a:spcAft>
                <a:spcPts val="0"/>
              </a:spcAft>
              <a:buClr>
                <a:srgbClr val="000000"/>
              </a:buClr>
              <a:buSzPts val="1400"/>
              <a:buFont typeface="Arial"/>
              <a:buNone/>
            </a:pPr>
            <a:r>
              <a:rPr lang="en-US">
                <a:solidFill>
                  <a:srgbClr val="374151"/>
                </a:solidFill>
                <a:latin typeface="Arial"/>
                <a:ea typeface="Arial"/>
                <a:cs typeface="Arial"/>
                <a:sym typeface="Arial"/>
              </a:rPr>
              <a:t>Presenter read slide aloud</a:t>
            </a:r>
            <a:endParaRPr/>
          </a:p>
        </p:txBody>
      </p:sp>
      <p:sp>
        <p:nvSpPr>
          <p:cNvPr id="548" name="Google Shape;548;p38: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39: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dirty="0"/>
              <a:t>Time to get back in van! We saved the best for last – and we’re heading home to the Coastal Plains!</a:t>
            </a:r>
            <a:endParaRPr sz="1800" dirty="0"/>
          </a:p>
        </p:txBody>
      </p:sp>
      <p:sp>
        <p:nvSpPr>
          <p:cNvPr id="568" name="Google Shape;568;p39: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40:notes"/>
          <p:cNvSpPr txBox="1">
            <a:spLocks noGrp="1"/>
          </p:cNvSpPr>
          <p:nvPr>
            <p:ph type="body" idx="1"/>
          </p:nvPr>
        </p:nvSpPr>
        <p:spPr>
          <a:xfrm>
            <a:off x="701040" y="4494675"/>
            <a:ext cx="5608200" cy="4335293"/>
          </a:xfrm>
          <a:prstGeom prst="rect">
            <a:avLst/>
          </a:prstGeom>
          <a:noFill/>
          <a:ln>
            <a:noFill/>
          </a:ln>
        </p:spPr>
        <p:txBody>
          <a:bodyPr spcFirstLastPara="1" wrap="square" lIns="93175" tIns="46575" rIns="93175" bIns="46575" anchor="t" anchorCtr="0">
            <a:noAutofit/>
          </a:bodyPr>
          <a:lstStyle/>
          <a:p>
            <a:pPr marL="457200" lvl="0" indent="-228600" algn="l" rtl="0">
              <a:lnSpc>
                <a:spcPct val="100000"/>
              </a:lnSpc>
              <a:spcBef>
                <a:spcPts val="0"/>
              </a:spcBef>
              <a:spcAft>
                <a:spcPts val="0"/>
              </a:spcAft>
              <a:buSzPts val="1400"/>
              <a:buNone/>
            </a:pPr>
            <a:r>
              <a:rPr lang="en-US" sz="1400" b="0" i="0" u="none" strike="noStrike" dirty="0">
                <a:solidFill>
                  <a:srgbClr val="000000"/>
                </a:solidFill>
                <a:latin typeface="Arial"/>
                <a:ea typeface="Arial"/>
                <a:cs typeface="Arial"/>
                <a:sym typeface="Arial"/>
              </a:rPr>
              <a:t>Most of the largest cities in Texas are in this region.  </a:t>
            </a:r>
          </a:p>
          <a:p>
            <a:pPr marL="457200" lvl="0" indent="-228600" algn="l" rtl="0">
              <a:lnSpc>
                <a:spcPct val="100000"/>
              </a:lnSpc>
              <a:spcBef>
                <a:spcPts val="0"/>
              </a:spcBef>
              <a:spcAft>
                <a:spcPts val="0"/>
              </a:spcAft>
              <a:buSzPts val="1400"/>
              <a:buNone/>
            </a:pPr>
            <a:endParaRPr lang="en-US" sz="1400" b="0" i="0" u="none" strike="noStrike" dirty="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400" b="0" i="0" u="none" strike="noStrike" dirty="0">
                <a:solidFill>
                  <a:srgbClr val="000000"/>
                </a:solidFill>
                <a:latin typeface="Arial"/>
                <a:ea typeface="Arial"/>
                <a:cs typeface="Arial"/>
                <a:sym typeface="Arial"/>
              </a:rPr>
              <a:t>In fact, ⅔ of all Texans live in the Coastal Plains. </a:t>
            </a:r>
          </a:p>
          <a:p>
            <a:pPr marL="457200" lvl="0" indent="-228600" algn="l" rtl="0">
              <a:lnSpc>
                <a:spcPct val="100000"/>
              </a:lnSpc>
              <a:spcBef>
                <a:spcPts val="0"/>
              </a:spcBef>
              <a:spcAft>
                <a:spcPts val="0"/>
              </a:spcAft>
              <a:buSzPts val="1400"/>
              <a:buNone/>
            </a:pPr>
            <a:endParaRPr lang="en-US" sz="1400" b="0" i="0" u="none" strike="noStrike" dirty="0">
              <a:solidFill>
                <a:srgbClr val="000000"/>
              </a:solidFill>
              <a:latin typeface="Arial"/>
              <a:ea typeface="Arial"/>
              <a:cs typeface="Arial"/>
              <a:sym typeface="Arial"/>
            </a:endParaRPr>
          </a:p>
          <a:p>
            <a:pPr marL="514350" lvl="0" indent="-285750" algn="l" rtl="0">
              <a:lnSpc>
                <a:spcPct val="100000"/>
              </a:lnSpc>
              <a:spcBef>
                <a:spcPts val="0"/>
              </a:spcBef>
              <a:spcAft>
                <a:spcPts val="0"/>
              </a:spcAft>
              <a:buSzPts val="1400"/>
              <a:buFont typeface="Arial" panose="020B0604020202020204" pitchFamily="34" charset="0"/>
              <a:buChar char="•"/>
            </a:pPr>
            <a:r>
              <a:rPr lang="en-US" sz="1400" b="0" i="0" u="none" strike="noStrike" dirty="0">
                <a:solidFill>
                  <a:srgbClr val="000000"/>
                </a:solidFill>
                <a:latin typeface="Arial"/>
                <a:ea typeface="Arial"/>
                <a:cs typeface="Arial"/>
                <a:sym typeface="Arial"/>
              </a:rPr>
              <a:t>Here is  Houston!  </a:t>
            </a:r>
            <a:r>
              <a:rPr lang="en-US" sz="1400" b="1" i="0" u="none" strike="noStrike" dirty="0">
                <a:solidFill>
                  <a:srgbClr val="000000"/>
                </a:solidFill>
                <a:latin typeface="Arial"/>
                <a:ea typeface="Arial"/>
                <a:cs typeface="Arial"/>
                <a:sym typeface="Arial"/>
              </a:rPr>
              <a:t>Let’s hear a big </a:t>
            </a:r>
            <a:r>
              <a:rPr lang="en-US" sz="1400" b="1" i="0" u="none" strike="noStrike" dirty="0" err="1">
                <a:solidFill>
                  <a:srgbClr val="000000"/>
                </a:solidFill>
                <a:latin typeface="Arial"/>
                <a:ea typeface="Arial"/>
                <a:cs typeface="Arial"/>
                <a:sym typeface="Arial"/>
              </a:rPr>
              <a:t>yee</a:t>
            </a:r>
            <a:r>
              <a:rPr lang="en-US" sz="1400" b="1" i="0" u="none" strike="noStrike" dirty="0">
                <a:solidFill>
                  <a:srgbClr val="000000"/>
                </a:solidFill>
                <a:latin typeface="Arial"/>
                <a:ea typeface="Arial"/>
                <a:cs typeface="Arial"/>
                <a:sym typeface="Arial"/>
              </a:rPr>
              <a:t> haw for Houston!</a:t>
            </a:r>
            <a:endParaRPr sz="1800" b="0" dirty="0"/>
          </a:p>
          <a:p>
            <a:pPr marL="514350" lvl="0" indent="-285750" algn="l" rtl="0">
              <a:lnSpc>
                <a:spcPct val="100000"/>
              </a:lnSpc>
              <a:spcBef>
                <a:spcPts val="0"/>
              </a:spcBef>
              <a:spcAft>
                <a:spcPts val="0"/>
              </a:spcAft>
              <a:buSzPts val="1400"/>
              <a:buFont typeface="Arial" panose="020B0604020202020204" pitchFamily="34" charset="0"/>
              <a:buChar char="•"/>
            </a:pPr>
            <a:r>
              <a:rPr lang="en-US" sz="1400" b="0" i="0" u="none" strike="noStrike" dirty="0">
                <a:solidFill>
                  <a:srgbClr val="000000"/>
                </a:solidFill>
                <a:latin typeface="Arial"/>
                <a:ea typeface="Arial"/>
                <a:cs typeface="Arial"/>
                <a:sym typeface="Arial"/>
              </a:rPr>
              <a:t>San Antonio and Dallas are both situated right on the edge of two different regions.  </a:t>
            </a:r>
            <a:endParaRPr sz="1800" b="0" dirty="0"/>
          </a:p>
          <a:p>
            <a:pPr marL="514350" lvl="0" indent="-285750" algn="l" rtl="0">
              <a:lnSpc>
                <a:spcPct val="100000"/>
              </a:lnSpc>
              <a:spcBef>
                <a:spcPts val="0"/>
              </a:spcBef>
              <a:spcAft>
                <a:spcPts val="0"/>
              </a:spcAft>
              <a:buSzPts val="1400"/>
              <a:buFont typeface="Arial" panose="020B0604020202020204" pitchFamily="34" charset="0"/>
              <a:buChar char="•"/>
            </a:pPr>
            <a:r>
              <a:rPr lang="en-US" sz="1400" b="0" i="0" u="none" strike="noStrike" dirty="0">
                <a:solidFill>
                  <a:srgbClr val="000000"/>
                </a:solidFill>
                <a:latin typeface="Arial"/>
                <a:ea typeface="Arial"/>
                <a:cs typeface="Arial"/>
                <a:sym typeface="Arial"/>
              </a:rPr>
              <a:t>See the star there in the middle? That’s Austin, our State Capital!  It is a meeting point of three regions!  </a:t>
            </a:r>
            <a:endParaRPr sz="1400" b="0" i="0" u="none" strike="noStrike" dirty="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endParaRPr lang="en-US" sz="1400" b="0" i="0" u="none" strike="noStrike" dirty="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400" b="0" i="0" u="none" strike="noStrike" dirty="0">
                <a:solidFill>
                  <a:srgbClr val="000000"/>
                </a:solidFill>
                <a:latin typeface="Arial"/>
                <a:ea typeface="Arial"/>
                <a:cs typeface="Arial"/>
                <a:sym typeface="Arial"/>
              </a:rPr>
              <a:t>Other than Houston, the other cities, and the greater area around them, have characteristics of more than one region.</a:t>
            </a:r>
            <a:endParaRPr sz="1800" b="0" dirty="0"/>
          </a:p>
          <a:p>
            <a:pPr marL="457200" lvl="0" indent="-228600" algn="l" rtl="0">
              <a:lnSpc>
                <a:spcPct val="100000"/>
              </a:lnSpc>
              <a:spcBef>
                <a:spcPts val="0"/>
              </a:spcBef>
              <a:spcAft>
                <a:spcPts val="0"/>
              </a:spcAft>
              <a:buSzPts val="1400"/>
              <a:buNone/>
            </a:pPr>
            <a:endParaRPr sz="1800" b="0" i="0" u="none" strike="noStrike" dirty="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400" b="1" i="0" u="none" strike="noStrike" dirty="0">
                <a:solidFill>
                  <a:srgbClr val="000000"/>
                </a:solidFill>
                <a:latin typeface="Arial"/>
                <a:ea typeface="Arial"/>
                <a:cs typeface="Arial"/>
                <a:sym typeface="Arial"/>
              </a:rPr>
              <a:t>Assistant: Point to cities as discussed.</a:t>
            </a:r>
            <a:endParaRPr sz="1800" b="1" dirty="0"/>
          </a:p>
          <a:p>
            <a:pPr marL="457200" marR="0" lvl="0" indent="-228600" algn="l" rtl="0">
              <a:lnSpc>
                <a:spcPct val="100000"/>
              </a:lnSpc>
              <a:spcBef>
                <a:spcPts val="0"/>
              </a:spcBef>
              <a:spcAft>
                <a:spcPts val="0"/>
              </a:spcAft>
              <a:buClr>
                <a:srgbClr val="000000"/>
              </a:buClr>
              <a:buSzPts val="1400"/>
              <a:buFont typeface="Arial"/>
              <a:buNone/>
            </a:pPr>
            <a:br>
              <a:rPr lang="en-US" sz="1800" dirty="0"/>
            </a:br>
            <a:endParaRPr dirty="0"/>
          </a:p>
        </p:txBody>
      </p:sp>
      <p:sp>
        <p:nvSpPr>
          <p:cNvPr id="587" name="Google Shape;587;p40: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4:notes"/>
          <p:cNvSpPr txBox="1">
            <a:spLocks noGrp="1"/>
          </p:cNvSpPr>
          <p:nvPr>
            <p:ph type="body" idx="1"/>
          </p:nvPr>
        </p:nvSpPr>
        <p:spPr>
          <a:xfrm>
            <a:off x="701040" y="4473893"/>
            <a:ext cx="5608200" cy="4628543"/>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Font typeface="Arial" panose="020B0604020202020204" pitchFamily="34" charset="0"/>
              <a:buNone/>
            </a:pPr>
            <a:r>
              <a:rPr lang="en-US" sz="1600" b="0" dirty="0"/>
              <a:t>This U.S. map doesn’t show state borders.</a:t>
            </a:r>
          </a:p>
          <a:p>
            <a:pPr marL="285750" lvl="0" indent="-285750" algn="l" rtl="0">
              <a:lnSpc>
                <a:spcPct val="100000"/>
              </a:lnSpc>
              <a:spcBef>
                <a:spcPts val="0"/>
              </a:spcBef>
              <a:spcAft>
                <a:spcPts val="0"/>
              </a:spcAft>
              <a:buSzPts val="1400"/>
              <a:buFont typeface="Arial" panose="020B0604020202020204" pitchFamily="34" charset="0"/>
              <a:buChar char="•"/>
            </a:pPr>
            <a:r>
              <a:rPr lang="en-US" sz="1600" b="0" dirty="0"/>
              <a:t>Borders are made by people</a:t>
            </a:r>
          </a:p>
          <a:p>
            <a:pPr marL="742950" lvl="1" indent="-285750" algn="l" rtl="0">
              <a:lnSpc>
                <a:spcPct val="100000"/>
              </a:lnSpc>
              <a:spcBef>
                <a:spcPts val="0"/>
              </a:spcBef>
              <a:spcAft>
                <a:spcPts val="0"/>
              </a:spcAft>
              <a:buSzPts val="1400"/>
              <a:buFont typeface="Arial" panose="020B0604020202020204" pitchFamily="34" charset="0"/>
              <a:buChar char="•"/>
            </a:pPr>
            <a:r>
              <a:rPr lang="en-US" sz="1600" b="0" dirty="0"/>
              <a:t>Some follow natural features (like rivers)</a:t>
            </a:r>
          </a:p>
          <a:p>
            <a:pPr marL="742950" lvl="1" indent="-285750" algn="l" rtl="0">
              <a:lnSpc>
                <a:spcPct val="100000"/>
              </a:lnSpc>
              <a:spcBef>
                <a:spcPts val="0"/>
              </a:spcBef>
              <a:spcAft>
                <a:spcPts val="0"/>
              </a:spcAft>
              <a:buSzPts val="1400"/>
              <a:buFont typeface="Arial" panose="020B0604020202020204" pitchFamily="34" charset="0"/>
              <a:buChar char="•"/>
            </a:pPr>
            <a:r>
              <a:rPr lang="en-US" sz="1600" b="0" dirty="0"/>
              <a:t>Others follow lines of latitude or longitude</a:t>
            </a:r>
          </a:p>
          <a:p>
            <a:pPr marL="0" lvl="0" indent="0" algn="l" rtl="0">
              <a:lnSpc>
                <a:spcPct val="100000"/>
              </a:lnSpc>
              <a:spcBef>
                <a:spcPts val="0"/>
              </a:spcBef>
              <a:spcAft>
                <a:spcPts val="0"/>
              </a:spcAft>
              <a:buSzPts val="1400"/>
              <a:buNone/>
            </a:pPr>
            <a:endParaRPr lang="en-US" sz="1600" b="0" dirty="0"/>
          </a:p>
          <a:p>
            <a:pPr marL="0" lvl="0" indent="0" algn="l" rtl="0">
              <a:lnSpc>
                <a:spcPct val="100000"/>
              </a:lnSpc>
              <a:spcBef>
                <a:spcPts val="0"/>
              </a:spcBef>
              <a:spcAft>
                <a:spcPts val="0"/>
              </a:spcAft>
              <a:buSzPts val="1400"/>
              <a:buNone/>
            </a:pPr>
            <a:r>
              <a:rPr lang="en-US" sz="1600" b="0" dirty="0"/>
              <a:t>Geographical Map (Elevation &amp; Color):</a:t>
            </a:r>
          </a:p>
          <a:p>
            <a:pPr marL="0" lvl="0" indent="0" algn="l" rtl="0">
              <a:lnSpc>
                <a:spcPct val="100000"/>
              </a:lnSpc>
              <a:spcBef>
                <a:spcPts val="0"/>
              </a:spcBef>
              <a:spcAft>
                <a:spcPts val="0"/>
              </a:spcAft>
              <a:buSzPts val="1400"/>
              <a:buNone/>
            </a:pPr>
            <a:endParaRPr lang="en-US" sz="1600" b="0" dirty="0"/>
          </a:p>
          <a:p>
            <a:pPr marL="285750" lvl="0" indent="-285750" algn="l" rtl="0">
              <a:lnSpc>
                <a:spcPct val="100000"/>
              </a:lnSpc>
              <a:spcBef>
                <a:spcPts val="0"/>
              </a:spcBef>
              <a:spcAft>
                <a:spcPts val="0"/>
              </a:spcAft>
              <a:buSzPts val="1400"/>
              <a:buFont typeface="Arial" panose="020B0604020202020204" pitchFamily="34" charset="0"/>
              <a:buChar char="•"/>
            </a:pPr>
            <a:r>
              <a:rPr lang="en-US" sz="1600" b="0" dirty="0"/>
              <a:t>This is a geographical map - it shows land and elevation</a:t>
            </a:r>
          </a:p>
          <a:p>
            <a:pPr marL="285750" lvl="0" indent="-285750" algn="l" rtl="0">
              <a:lnSpc>
                <a:spcPct val="100000"/>
              </a:lnSpc>
              <a:spcBef>
                <a:spcPts val="0"/>
              </a:spcBef>
              <a:spcAft>
                <a:spcPts val="0"/>
              </a:spcAft>
              <a:buSzPts val="1400"/>
              <a:buFont typeface="Arial" panose="020B0604020202020204" pitchFamily="34" charset="0"/>
              <a:buChar char="•"/>
            </a:pPr>
            <a:r>
              <a:rPr lang="en-US" sz="1600" b="1" i="1" u="sng" dirty="0"/>
              <a:t>Ask: “What is elevation?” (Call on student)</a:t>
            </a:r>
          </a:p>
          <a:p>
            <a:pPr marL="457200" lvl="1" indent="0" algn="l" rtl="0">
              <a:lnSpc>
                <a:spcPct val="100000"/>
              </a:lnSpc>
              <a:spcBef>
                <a:spcPts val="0"/>
              </a:spcBef>
              <a:spcAft>
                <a:spcPts val="0"/>
              </a:spcAft>
              <a:buSzPts val="1400"/>
              <a:buNone/>
            </a:pPr>
            <a:r>
              <a:rPr lang="en-US" sz="1600" b="0" dirty="0"/>
              <a:t>Elevation = height above sea level</a:t>
            </a:r>
          </a:p>
          <a:p>
            <a:pPr marL="0" lvl="0" indent="0" algn="l" rtl="0">
              <a:lnSpc>
                <a:spcPct val="100000"/>
              </a:lnSpc>
              <a:spcBef>
                <a:spcPts val="0"/>
              </a:spcBef>
              <a:spcAft>
                <a:spcPts val="0"/>
              </a:spcAft>
              <a:buSzPts val="1400"/>
              <a:buNone/>
            </a:pPr>
            <a:endParaRPr lang="en-US" sz="1600" b="0" dirty="0"/>
          </a:p>
          <a:p>
            <a:pPr marL="285750" lvl="0" indent="-285750" algn="l" rtl="0">
              <a:lnSpc>
                <a:spcPct val="100000"/>
              </a:lnSpc>
              <a:spcBef>
                <a:spcPts val="0"/>
              </a:spcBef>
              <a:spcAft>
                <a:spcPts val="0"/>
              </a:spcAft>
              <a:buSzPts val="1400"/>
              <a:buFont typeface="Arial" panose="020B0604020202020204" pitchFamily="34" charset="0"/>
              <a:buChar char="•"/>
            </a:pPr>
            <a:r>
              <a:rPr lang="en-US" sz="1600" b="0" dirty="0"/>
              <a:t>Ask: </a:t>
            </a:r>
            <a:r>
              <a:rPr lang="en-US" sz="1600" b="1" i="1" u="sng" dirty="0"/>
              <a:t>“What do you think brown means?” (Call on student)</a:t>
            </a:r>
          </a:p>
          <a:p>
            <a:pPr marL="457200" lvl="1" indent="0" algn="l" rtl="0">
              <a:lnSpc>
                <a:spcPct val="100000"/>
              </a:lnSpc>
              <a:spcBef>
                <a:spcPts val="0"/>
              </a:spcBef>
              <a:spcAft>
                <a:spcPts val="0"/>
              </a:spcAft>
              <a:buSzPts val="1400"/>
              <a:buNone/>
            </a:pPr>
            <a:r>
              <a:rPr lang="en-US" sz="1600" b="0" dirty="0"/>
              <a:t>Brown = higher elevation (mountains)</a:t>
            </a:r>
          </a:p>
          <a:p>
            <a:pPr marL="457200" lvl="1" indent="0" algn="l" rtl="0">
              <a:lnSpc>
                <a:spcPct val="100000"/>
              </a:lnSpc>
              <a:spcBef>
                <a:spcPts val="0"/>
              </a:spcBef>
              <a:spcAft>
                <a:spcPts val="0"/>
              </a:spcAft>
              <a:buSzPts val="1400"/>
              <a:buNone/>
            </a:pPr>
            <a:r>
              <a:rPr lang="en-US" sz="1600" b="0" dirty="0"/>
              <a:t>Darker brown = even higher</a:t>
            </a:r>
          </a:p>
          <a:p>
            <a:pPr marL="457200" lvl="1" indent="0" algn="l" rtl="0">
              <a:lnSpc>
                <a:spcPct val="100000"/>
              </a:lnSpc>
              <a:spcBef>
                <a:spcPts val="0"/>
              </a:spcBef>
              <a:spcAft>
                <a:spcPts val="0"/>
              </a:spcAft>
              <a:buSzPts val="1400"/>
              <a:buNone/>
            </a:pPr>
            <a:endParaRPr lang="en-US" sz="1600" b="0" dirty="0"/>
          </a:p>
          <a:p>
            <a:pPr marL="285750" lvl="0" indent="-285750" algn="l" rtl="0">
              <a:lnSpc>
                <a:spcPct val="100000"/>
              </a:lnSpc>
              <a:spcBef>
                <a:spcPts val="0"/>
              </a:spcBef>
              <a:spcAft>
                <a:spcPts val="0"/>
              </a:spcAft>
              <a:buSzPts val="1400"/>
              <a:buFont typeface="Arial" panose="020B0604020202020204" pitchFamily="34" charset="0"/>
              <a:buChar char="•"/>
            </a:pPr>
            <a:r>
              <a:rPr lang="en-US" sz="1600" b="0" dirty="0"/>
              <a:t>Ask: </a:t>
            </a:r>
            <a:r>
              <a:rPr lang="en-US" sz="1600" b="1" i="1" u="sng" dirty="0"/>
              <a:t>“What about green? (Call on student)</a:t>
            </a:r>
            <a:endParaRPr lang="en-US" sz="1600" b="0" dirty="0"/>
          </a:p>
          <a:p>
            <a:pPr marL="457200" lvl="1" indent="0" algn="l" rtl="0">
              <a:lnSpc>
                <a:spcPct val="100000"/>
              </a:lnSpc>
              <a:spcBef>
                <a:spcPts val="0"/>
              </a:spcBef>
              <a:spcAft>
                <a:spcPts val="0"/>
              </a:spcAft>
              <a:buSzPts val="1400"/>
              <a:buNone/>
            </a:pPr>
            <a:r>
              <a:rPr lang="en-US" sz="1600" b="0" dirty="0"/>
              <a:t>Green = lower land</a:t>
            </a:r>
          </a:p>
          <a:p>
            <a:pPr marL="457200" lvl="1" indent="0" algn="l" rtl="0">
              <a:lnSpc>
                <a:spcPct val="100000"/>
              </a:lnSpc>
              <a:spcBef>
                <a:spcPts val="0"/>
              </a:spcBef>
              <a:spcAft>
                <a:spcPts val="0"/>
              </a:spcAft>
              <a:buSzPts val="1400"/>
              <a:buNone/>
            </a:pPr>
            <a:r>
              <a:rPr lang="en-US" sz="1600" b="0" dirty="0"/>
              <a:t>Darker green = closer to sea level</a:t>
            </a:r>
          </a:p>
          <a:p>
            <a:pPr marL="0" lvl="0" indent="0" algn="l" rtl="0">
              <a:lnSpc>
                <a:spcPct val="100000"/>
              </a:lnSpc>
              <a:spcBef>
                <a:spcPts val="0"/>
              </a:spcBef>
              <a:spcAft>
                <a:spcPts val="0"/>
              </a:spcAft>
              <a:buSzPts val="1400"/>
              <a:buNone/>
            </a:pPr>
            <a:endParaRPr lang="en-US" sz="1600" b="0" dirty="0"/>
          </a:p>
          <a:p>
            <a:pPr marL="285750" lvl="0" indent="-285750" algn="l" rtl="0">
              <a:lnSpc>
                <a:spcPct val="100000"/>
              </a:lnSpc>
              <a:spcBef>
                <a:spcPts val="0"/>
              </a:spcBef>
              <a:spcAft>
                <a:spcPts val="0"/>
              </a:spcAft>
              <a:buSzPts val="1400"/>
              <a:buFont typeface="Arial" panose="020B0604020202020204" pitchFamily="34" charset="0"/>
              <a:buChar char="•"/>
            </a:pPr>
            <a:r>
              <a:rPr lang="en-US" sz="1600" b="0" dirty="0"/>
              <a:t>Compare East vs. West:</a:t>
            </a:r>
          </a:p>
          <a:p>
            <a:pPr marL="0" lvl="0" indent="0" algn="l" rtl="0">
              <a:lnSpc>
                <a:spcPct val="100000"/>
              </a:lnSpc>
              <a:spcBef>
                <a:spcPts val="0"/>
              </a:spcBef>
              <a:spcAft>
                <a:spcPts val="0"/>
              </a:spcAft>
              <a:buSzPts val="1400"/>
              <a:buNone/>
            </a:pPr>
            <a:endParaRPr lang="en-US" sz="1600" b="0" dirty="0"/>
          </a:p>
          <a:p>
            <a:pPr marL="457200" lvl="1" indent="0" algn="l" rtl="0">
              <a:lnSpc>
                <a:spcPct val="100000"/>
              </a:lnSpc>
              <a:spcBef>
                <a:spcPts val="0"/>
              </a:spcBef>
              <a:spcAft>
                <a:spcPts val="0"/>
              </a:spcAft>
              <a:buSzPts val="1400"/>
              <a:buNone/>
            </a:pPr>
            <a:r>
              <a:rPr lang="en-US" sz="1600" b="1" i="1" u="sng" dirty="0"/>
              <a:t>Ask: “Which side has higher elevation — East or West?” (Call on student)</a:t>
            </a:r>
          </a:p>
          <a:p>
            <a:pPr marL="457200" lvl="1" indent="0" algn="l" rtl="0">
              <a:lnSpc>
                <a:spcPct val="100000"/>
              </a:lnSpc>
              <a:spcBef>
                <a:spcPts val="0"/>
              </a:spcBef>
              <a:spcAft>
                <a:spcPts val="0"/>
              </a:spcAft>
              <a:buSzPts val="1400"/>
              <a:buNone/>
            </a:pPr>
            <a:r>
              <a:rPr lang="en-US" sz="1600" b="0" dirty="0"/>
              <a:t>West = higher (Rocky Mountains)</a:t>
            </a:r>
          </a:p>
          <a:p>
            <a:pPr marL="457200" lvl="1" indent="0" algn="l" rtl="0">
              <a:lnSpc>
                <a:spcPct val="100000"/>
              </a:lnSpc>
              <a:spcBef>
                <a:spcPts val="0"/>
              </a:spcBef>
              <a:spcAft>
                <a:spcPts val="0"/>
              </a:spcAft>
              <a:buSzPts val="1400"/>
              <a:buNone/>
            </a:pPr>
            <a:r>
              <a:rPr lang="en-US" sz="1600" b="0" dirty="0"/>
              <a:t>East = lower (flatter land)</a:t>
            </a:r>
          </a:p>
          <a:p>
            <a:pPr marL="0" lvl="0" indent="0" algn="l" rtl="0">
              <a:lnSpc>
                <a:spcPct val="100000"/>
              </a:lnSpc>
              <a:spcBef>
                <a:spcPts val="0"/>
              </a:spcBef>
              <a:spcAft>
                <a:spcPts val="0"/>
              </a:spcAft>
              <a:buSzPts val="1400"/>
              <a:buNone/>
            </a:pPr>
            <a:endParaRPr lang="en-US" sz="1600" b="0" dirty="0"/>
          </a:p>
          <a:p>
            <a:pPr marL="285750" lvl="0" indent="-285750" algn="l" rtl="0">
              <a:lnSpc>
                <a:spcPct val="100000"/>
              </a:lnSpc>
              <a:spcBef>
                <a:spcPts val="0"/>
              </a:spcBef>
              <a:spcAft>
                <a:spcPts val="0"/>
              </a:spcAft>
              <a:buSzPts val="1400"/>
              <a:buFont typeface="Arial" panose="020B0604020202020204" pitchFamily="34" charset="0"/>
              <a:buChar char="•"/>
            </a:pPr>
            <a:r>
              <a:rPr lang="en-US" sz="1600" b="0" dirty="0"/>
              <a:t>Appalachian Mountains are in the East — not as high as the Rockies</a:t>
            </a:r>
          </a:p>
          <a:p>
            <a:pPr marL="285750" lvl="0" indent="-285750" algn="l" rtl="0">
              <a:lnSpc>
                <a:spcPct val="100000"/>
              </a:lnSpc>
              <a:spcBef>
                <a:spcPts val="0"/>
              </a:spcBef>
              <a:spcAft>
                <a:spcPts val="0"/>
              </a:spcAft>
              <a:buSzPts val="1400"/>
              <a:buFont typeface="Arial" panose="020B0604020202020204" pitchFamily="34" charset="0"/>
              <a:buChar char="•"/>
            </a:pPr>
            <a:r>
              <a:rPr lang="en-US" sz="1600" b="0" dirty="0"/>
              <a:t>Eastern coastline = darkest green — almost at sea level</a:t>
            </a:r>
          </a:p>
          <a:p>
            <a:pPr marL="0" lvl="0" indent="0" algn="l" rtl="0">
              <a:lnSpc>
                <a:spcPct val="100000"/>
              </a:lnSpc>
              <a:spcBef>
                <a:spcPts val="0"/>
              </a:spcBef>
              <a:spcAft>
                <a:spcPts val="0"/>
              </a:spcAft>
              <a:buSzPts val="1400"/>
              <a:buNone/>
            </a:pPr>
            <a:endParaRPr sz="1600" b="0" dirty="0"/>
          </a:p>
        </p:txBody>
      </p:sp>
      <p:sp>
        <p:nvSpPr>
          <p:cNvPr id="135" name="Google Shape;135;p4: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41:notes"/>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p>
            <a:pPr marL="514350" marR="0" lvl="0" indent="-285750" algn="l" rtl="0">
              <a:lnSpc>
                <a:spcPct val="100000"/>
              </a:lnSpc>
              <a:spcBef>
                <a:spcPts val="0"/>
              </a:spcBef>
              <a:spcAft>
                <a:spcPts val="0"/>
              </a:spcAft>
              <a:buClr>
                <a:srgbClr val="000000"/>
              </a:buClr>
              <a:buSzPts val="1400"/>
              <a:buFont typeface="Arial" panose="020B0604020202020204" pitchFamily="34" charset="0"/>
              <a:buChar char="•"/>
            </a:pPr>
            <a:r>
              <a:rPr lang="en-US" sz="1800" dirty="0"/>
              <a:t>The Coastal Plains region is very large - about ⅓ of the state</a:t>
            </a:r>
            <a:endParaRPr sz="1800" dirty="0"/>
          </a:p>
          <a:p>
            <a:pPr marL="514350" marR="0" lvl="0" indent="-285750" algn="l" rtl="0">
              <a:lnSpc>
                <a:spcPct val="100000"/>
              </a:lnSpc>
              <a:spcBef>
                <a:spcPts val="0"/>
              </a:spcBef>
              <a:spcAft>
                <a:spcPts val="0"/>
              </a:spcAft>
              <a:buClr>
                <a:srgbClr val="000000"/>
              </a:buClr>
              <a:buSzPts val="1400"/>
              <a:buFont typeface="Arial" panose="020B0604020202020204" pitchFamily="34" charset="0"/>
              <a:buChar char="•"/>
            </a:pPr>
            <a:r>
              <a:rPr lang="en-US" sz="1800" dirty="0"/>
              <a:t>As you get closer to the Gulf, you can see the land really flattens out.  </a:t>
            </a:r>
          </a:p>
          <a:p>
            <a:pPr marL="514350" marR="0" lvl="0" indent="-285750" algn="l" rtl="0">
              <a:lnSpc>
                <a:spcPct val="100000"/>
              </a:lnSpc>
              <a:spcBef>
                <a:spcPts val="0"/>
              </a:spcBef>
              <a:spcAft>
                <a:spcPts val="0"/>
              </a:spcAft>
              <a:buClr>
                <a:srgbClr val="000000"/>
              </a:buClr>
              <a:buSzPts val="1400"/>
              <a:buFont typeface="Arial" panose="020B0604020202020204" pitchFamily="34" charset="0"/>
              <a:buChar char="•"/>
            </a:pPr>
            <a:r>
              <a:rPr lang="en-US" sz="1800" dirty="0"/>
              <a:t>There are almost no hills for hundreds of miles on, or near, the coastline.</a:t>
            </a:r>
            <a:endParaRPr dirty="0"/>
          </a:p>
          <a:p>
            <a:pPr marL="457200" marR="0" lvl="0" indent="-228600" algn="l" rtl="0">
              <a:lnSpc>
                <a:spcPct val="100000"/>
              </a:lnSpc>
              <a:spcBef>
                <a:spcPts val="0"/>
              </a:spcBef>
              <a:spcAft>
                <a:spcPts val="0"/>
              </a:spcAft>
              <a:buClr>
                <a:srgbClr val="000000"/>
              </a:buClr>
              <a:buSzPts val="1400"/>
              <a:buFont typeface="Arial"/>
              <a:buNone/>
            </a:pPr>
            <a:endParaRPr sz="1800" dirty="0"/>
          </a:p>
          <a:p>
            <a:pPr marL="457200" marR="0" lvl="0" indent="-228600" algn="l" rtl="0">
              <a:lnSpc>
                <a:spcPct val="100000"/>
              </a:lnSpc>
              <a:spcBef>
                <a:spcPts val="0"/>
              </a:spcBef>
              <a:spcAft>
                <a:spcPts val="0"/>
              </a:spcAft>
              <a:buClr>
                <a:srgbClr val="000000"/>
              </a:buClr>
              <a:buSzPts val="1400"/>
              <a:buFont typeface="Arial"/>
              <a:buNone/>
            </a:pPr>
            <a:r>
              <a:rPr lang="en-US" sz="1800" b="1" i="0" u="none" strike="noStrike" dirty="0">
                <a:solidFill>
                  <a:srgbClr val="000000"/>
                </a:solidFill>
                <a:latin typeface="Arial"/>
                <a:ea typeface="Arial"/>
                <a:cs typeface="Arial"/>
                <a:sym typeface="Arial"/>
              </a:rPr>
              <a:t>Assistant:</a:t>
            </a:r>
            <a:r>
              <a:rPr lang="en-US" sz="1800" b="0" i="0" u="none" strike="noStrike" dirty="0">
                <a:solidFill>
                  <a:srgbClr val="000000"/>
                </a:solidFill>
                <a:latin typeface="Arial"/>
                <a:ea typeface="Arial"/>
                <a:cs typeface="Arial"/>
                <a:sym typeface="Arial"/>
              </a:rPr>
              <a:t> </a:t>
            </a:r>
            <a:r>
              <a:rPr lang="en-US" sz="1800" b="1" i="0" u="none" strike="noStrike" dirty="0">
                <a:solidFill>
                  <a:srgbClr val="000000"/>
                </a:solidFill>
                <a:latin typeface="Arial"/>
                <a:ea typeface="Arial"/>
                <a:cs typeface="Arial"/>
                <a:sym typeface="Arial"/>
              </a:rPr>
              <a:t>Point to cities as discussed.</a:t>
            </a:r>
            <a:endParaRPr sz="1800" b="1" dirty="0"/>
          </a:p>
        </p:txBody>
      </p:sp>
      <p:sp>
        <p:nvSpPr>
          <p:cNvPr id="599" name="Google Shape;599;p4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42: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dirty="0"/>
              <a:t>There are three distinct agricultural areas of the Coastal Plains region:</a:t>
            </a:r>
            <a:endParaRPr sz="1800" dirty="0"/>
          </a:p>
          <a:p>
            <a:pPr marL="285750" lvl="0" indent="-285750" algn="l" rtl="0">
              <a:lnSpc>
                <a:spcPct val="100000"/>
              </a:lnSpc>
              <a:spcBef>
                <a:spcPts val="0"/>
              </a:spcBef>
              <a:spcAft>
                <a:spcPts val="0"/>
              </a:spcAft>
              <a:buSzPts val="1400"/>
              <a:buFont typeface="Arial" panose="020B0604020202020204" pitchFamily="34" charset="0"/>
              <a:buChar char="•"/>
            </a:pPr>
            <a:r>
              <a:rPr lang="en-US" sz="1800" dirty="0"/>
              <a:t>Gulf Coast</a:t>
            </a:r>
            <a:endParaRPr sz="1800" dirty="0"/>
          </a:p>
          <a:p>
            <a:pPr marL="285750" lvl="0" indent="-285750" algn="l" rtl="0">
              <a:lnSpc>
                <a:spcPct val="100000"/>
              </a:lnSpc>
              <a:spcBef>
                <a:spcPts val="0"/>
              </a:spcBef>
              <a:spcAft>
                <a:spcPts val="0"/>
              </a:spcAft>
              <a:buSzPts val="1400"/>
              <a:buFont typeface="Arial" panose="020B0604020202020204" pitchFamily="34" charset="0"/>
              <a:buChar char="•"/>
            </a:pPr>
            <a:r>
              <a:rPr lang="en-US" sz="1800" dirty="0"/>
              <a:t>Pine Belt (also called Piney Woods)</a:t>
            </a:r>
            <a:endParaRPr sz="1800" dirty="0"/>
          </a:p>
          <a:p>
            <a:pPr marL="285750" lvl="0" indent="-285750" algn="l" rtl="0">
              <a:lnSpc>
                <a:spcPct val="100000"/>
              </a:lnSpc>
              <a:spcBef>
                <a:spcPts val="0"/>
              </a:spcBef>
              <a:spcAft>
                <a:spcPts val="0"/>
              </a:spcAft>
              <a:buSzPts val="1400"/>
              <a:buFont typeface="Arial" panose="020B0604020202020204" pitchFamily="34" charset="0"/>
              <a:buChar char="•"/>
            </a:pPr>
            <a:r>
              <a:rPr lang="en-US" sz="1800" dirty="0"/>
              <a:t>Rio Grande Valley</a:t>
            </a:r>
            <a:endParaRPr dirty="0"/>
          </a:p>
          <a:p>
            <a:pPr marL="0" lvl="0" indent="0" algn="l" rtl="0">
              <a:lnSpc>
                <a:spcPct val="100000"/>
              </a:lnSpc>
              <a:spcBef>
                <a:spcPts val="0"/>
              </a:spcBef>
              <a:spcAft>
                <a:spcPts val="0"/>
              </a:spcAft>
              <a:buSzPts val="1400"/>
              <a:buNone/>
            </a:pPr>
            <a:endParaRPr sz="1800" dirty="0"/>
          </a:p>
          <a:p>
            <a:pPr marL="0" lvl="0" indent="0" algn="l" rtl="0">
              <a:lnSpc>
                <a:spcPct val="100000"/>
              </a:lnSpc>
              <a:spcBef>
                <a:spcPts val="0"/>
              </a:spcBef>
              <a:spcAft>
                <a:spcPts val="0"/>
              </a:spcAft>
              <a:buSzPts val="1400"/>
              <a:buNone/>
            </a:pPr>
            <a:r>
              <a:rPr lang="en-US" sz="1800" b="1" i="0" u="none" strike="noStrike" dirty="0">
                <a:solidFill>
                  <a:srgbClr val="000000"/>
                </a:solidFill>
                <a:latin typeface="Arial"/>
                <a:ea typeface="Arial"/>
                <a:cs typeface="Arial"/>
                <a:sym typeface="Arial"/>
              </a:rPr>
              <a:t>Assistant:</a:t>
            </a:r>
            <a:r>
              <a:rPr lang="en-US" sz="1800" b="0" i="0" u="none" strike="noStrike" dirty="0">
                <a:solidFill>
                  <a:srgbClr val="000000"/>
                </a:solidFill>
                <a:latin typeface="Arial"/>
                <a:ea typeface="Arial"/>
                <a:cs typeface="Arial"/>
                <a:sym typeface="Arial"/>
              </a:rPr>
              <a:t> </a:t>
            </a:r>
            <a:r>
              <a:rPr lang="en-US" sz="1800" b="1" i="0" u="none" strike="noStrike" dirty="0">
                <a:solidFill>
                  <a:srgbClr val="000000"/>
                </a:solidFill>
                <a:latin typeface="Arial"/>
                <a:ea typeface="Arial"/>
                <a:cs typeface="Arial"/>
                <a:sym typeface="Arial"/>
              </a:rPr>
              <a:t>Point to areas as discussed.</a:t>
            </a:r>
            <a:endParaRPr sz="1800" b="1" dirty="0"/>
          </a:p>
        </p:txBody>
      </p:sp>
      <p:sp>
        <p:nvSpPr>
          <p:cNvPr id="610" name="Google Shape;610;p42: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p43:notes"/>
          <p:cNvSpPr txBox="1">
            <a:spLocks noGrp="1"/>
          </p:cNvSpPr>
          <p:nvPr>
            <p:ph type="body" idx="1"/>
          </p:nvPr>
        </p:nvSpPr>
        <p:spPr>
          <a:xfrm>
            <a:off x="701040" y="4473893"/>
            <a:ext cx="5608200" cy="4356075"/>
          </a:xfrm>
          <a:prstGeom prst="rect">
            <a:avLst/>
          </a:prstGeom>
          <a:noFill/>
          <a:ln>
            <a:noFill/>
          </a:ln>
        </p:spPr>
        <p:txBody>
          <a:bodyPr spcFirstLastPara="1" wrap="square" lIns="93175" tIns="46575" rIns="93175" bIns="46575" anchor="t" anchorCtr="0">
            <a:noAutofit/>
          </a:bodyPr>
          <a:lstStyle/>
          <a:p>
            <a:pPr>
              <a:buFont typeface="Arial" panose="020B0604020202020204" pitchFamily="34" charset="0"/>
              <a:buChar char="•"/>
            </a:pPr>
            <a:r>
              <a:rPr lang="en-US" sz="1600" dirty="0"/>
              <a:t>Main crop in the </a:t>
            </a:r>
            <a:r>
              <a:rPr lang="en-US" sz="1600" b="1" dirty="0"/>
              <a:t>Piney Woods</a:t>
            </a:r>
            <a:r>
              <a:rPr lang="en-US" sz="1600" dirty="0"/>
              <a:t> = </a:t>
            </a:r>
            <a:r>
              <a:rPr lang="en-US" sz="1600" b="1" dirty="0"/>
              <a:t>trees!</a:t>
            </a:r>
            <a:endParaRPr lang="en-US" sz="1600" dirty="0"/>
          </a:p>
          <a:p>
            <a:pPr>
              <a:buFont typeface="Arial" panose="020B0604020202020204" pitchFamily="34" charset="0"/>
              <a:buChar char="•"/>
            </a:pPr>
            <a:r>
              <a:rPr lang="en-US" sz="1600" dirty="0"/>
              <a:t>Forests grow naturally, but there are also </a:t>
            </a:r>
            <a:r>
              <a:rPr lang="en-US" sz="1600" b="1" dirty="0"/>
              <a:t>tree farms</a:t>
            </a:r>
            <a:endParaRPr lang="en-US" sz="1600" dirty="0"/>
          </a:p>
          <a:p>
            <a:pPr>
              <a:buFont typeface="Arial" panose="020B0604020202020204" pitchFamily="34" charset="0"/>
              <a:buChar char="•"/>
            </a:pPr>
            <a:r>
              <a:rPr lang="en-US" sz="1600" dirty="0"/>
              <a:t>Trees → </a:t>
            </a:r>
            <a:r>
              <a:rPr lang="en-US" sz="1600" b="1" dirty="0"/>
              <a:t>timber</a:t>
            </a:r>
            <a:r>
              <a:rPr lang="en-US" sz="1600" dirty="0"/>
              <a:t> (raw) → </a:t>
            </a:r>
            <a:r>
              <a:rPr lang="en-US" sz="1600" b="1" dirty="0"/>
              <a:t>lumber</a:t>
            </a:r>
            <a:r>
              <a:rPr lang="en-US" sz="1600" dirty="0"/>
              <a:t> (processed)</a:t>
            </a:r>
          </a:p>
          <a:p>
            <a:endParaRPr lang="en-US" sz="1600" dirty="0"/>
          </a:p>
          <a:p>
            <a:r>
              <a:rPr lang="en-US" sz="1600" b="1" i="1" u="sng" dirty="0"/>
              <a:t>Ask: “Ever seen the lumber section at Home Depot or Lowe’s?”</a:t>
            </a:r>
          </a:p>
          <a:p>
            <a:endParaRPr lang="en-US" sz="1600" dirty="0"/>
          </a:p>
          <a:p>
            <a:pPr>
              <a:buFont typeface="Arial" panose="020B0604020202020204" pitchFamily="34" charset="0"/>
              <a:buChar char="•"/>
            </a:pPr>
            <a:r>
              <a:rPr lang="en-US" sz="1600" dirty="0"/>
              <a:t>Much of that wood comes from the </a:t>
            </a:r>
            <a:r>
              <a:rPr lang="en-US" sz="1600" b="1" dirty="0"/>
              <a:t>Coastal Plains</a:t>
            </a:r>
            <a:endParaRPr lang="en-US" sz="1600" dirty="0"/>
          </a:p>
          <a:p>
            <a:pPr>
              <a:buFont typeface="Arial" panose="020B0604020202020204" pitchFamily="34" charset="0"/>
              <a:buChar char="•"/>
            </a:pPr>
            <a:r>
              <a:rPr lang="en-US" sz="1600" dirty="0"/>
              <a:t>Wood is used to build homes and apartments — thank the </a:t>
            </a:r>
            <a:r>
              <a:rPr lang="en-US" sz="1600" b="1" dirty="0"/>
              <a:t>forest industry!</a:t>
            </a:r>
            <a:endParaRPr lang="en-US" sz="1600" dirty="0"/>
          </a:p>
          <a:p>
            <a:pPr marL="0" lvl="0" indent="0" algn="l" rtl="0">
              <a:lnSpc>
                <a:spcPct val="100000"/>
              </a:lnSpc>
              <a:spcBef>
                <a:spcPts val="0"/>
              </a:spcBef>
              <a:spcAft>
                <a:spcPts val="0"/>
              </a:spcAft>
              <a:buSzPts val="1400"/>
              <a:buNone/>
            </a:pPr>
            <a:endParaRPr sz="1600" dirty="0"/>
          </a:p>
          <a:p>
            <a:pPr marL="0" lvl="0" indent="0" algn="l" rtl="0">
              <a:lnSpc>
                <a:spcPct val="100000"/>
              </a:lnSpc>
              <a:spcBef>
                <a:spcPts val="0"/>
              </a:spcBef>
              <a:spcAft>
                <a:spcPts val="0"/>
              </a:spcAft>
              <a:buSzPts val="1400"/>
              <a:buNone/>
            </a:pPr>
            <a:r>
              <a:rPr lang="en-US" sz="1600" b="1" dirty="0"/>
              <a:t>Assistant: Point to pics as discussed.</a:t>
            </a:r>
            <a:endParaRPr sz="1600" dirty="0"/>
          </a:p>
        </p:txBody>
      </p:sp>
      <p:sp>
        <p:nvSpPr>
          <p:cNvPr id="625" name="Google Shape;625;p43: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44: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600" dirty="0"/>
              <a:t>Forestry creates many job opportunities in East Texas.  What are some jobs that people may have in the lumber industry? (Call on student.)</a:t>
            </a:r>
          </a:p>
          <a:p>
            <a:pPr marL="0" lvl="0" indent="0" algn="l" rtl="0">
              <a:lnSpc>
                <a:spcPct val="100000"/>
              </a:lnSpc>
              <a:spcBef>
                <a:spcPts val="0"/>
              </a:spcBef>
              <a:spcAft>
                <a:spcPts val="0"/>
              </a:spcAft>
              <a:buSzPts val="1400"/>
              <a:buNone/>
            </a:pPr>
            <a:r>
              <a:rPr lang="en-US" sz="1600" dirty="0"/>
              <a:t>People have jobs to:</a:t>
            </a:r>
          </a:p>
          <a:p>
            <a:pPr marL="171450" lvl="0" indent="-171450" algn="l" rtl="0">
              <a:lnSpc>
                <a:spcPct val="100000"/>
              </a:lnSpc>
              <a:spcBef>
                <a:spcPts val="0"/>
              </a:spcBef>
              <a:spcAft>
                <a:spcPts val="0"/>
              </a:spcAft>
              <a:buSzPts val="1400"/>
              <a:buFont typeface="Arial" panose="020B0604020202020204" pitchFamily="34" charset="0"/>
              <a:buChar char="•"/>
            </a:pPr>
            <a:r>
              <a:rPr lang="en-US" sz="1600" dirty="0"/>
              <a:t>Harvest the timber (Chop trees down)</a:t>
            </a:r>
          </a:p>
          <a:p>
            <a:pPr marL="171450" lvl="0" indent="-171450" algn="l" rtl="0">
              <a:lnSpc>
                <a:spcPct val="100000"/>
              </a:lnSpc>
              <a:spcBef>
                <a:spcPts val="0"/>
              </a:spcBef>
              <a:spcAft>
                <a:spcPts val="0"/>
              </a:spcAft>
              <a:buSzPts val="1400"/>
              <a:buFont typeface="Arial" panose="020B0604020202020204" pitchFamily="34" charset="0"/>
              <a:buChar char="•"/>
            </a:pPr>
            <a:r>
              <a:rPr lang="en-US" sz="1600" dirty="0"/>
              <a:t>Cut trees into usable pieces (lumber)</a:t>
            </a:r>
          </a:p>
          <a:p>
            <a:pPr marL="171450" lvl="0" indent="-171450" algn="l" rtl="0">
              <a:lnSpc>
                <a:spcPct val="100000"/>
              </a:lnSpc>
              <a:spcBef>
                <a:spcPts val="0"/>
              </a:spcBef>
              <a:spcAft>
                <a:spcPts val="0"/>
              </a:spcAft>
              <a:buSzPts val="1400"/>
              <a:buFont typeface="Arial" panose="020B0604020202020204" pitchFamily="34" charset="0"/>
              <a:buChar char="•"/>
            </a:pPr>
            <a:r>
              <a:rPr lang="en-US" sz="1600" dirty="0"/>
              <a:t>Transport Lumber</a:t>
            </a:r>
          </a:p>
          <a:p>
            <a:pPr marL="171450" lvl="0" indent="-171450" algn="l" rtl="0">
              <a:lnSpc>
                <a:spcPct val="100000"/>
              </a:lnSpc>
              <a:spcBef>
                <a:spcPts val="0"/>
              </a:spcBef>
              <a:spcAft>
                <a:spcPts val="0"/>
              </a:spcAft>
              <a:buSzPts val="1400"/>
              <a:buFont typeface="Arial" panose="020B0604020202020204" pitchFamily="34" charset="0"/>
              <a:buChar char="•"/>
            </a:pPr>
            <a:r>
              <a:rPr lang="en-US" sz="1600" dirty="0"/>
              <a:t>Plant new trees</a:t>
            </a:r>
          </a:p>
          <a:p>
            <a:pPr marL="171450" lvl="0" indent="-171450" algn="l" rtl="0">
              <a:lnSpc>
                <a:spcPct val="100000"/>
              </a:lnSpc>
              <a:spcBef>
                <a:spcPts val="0"/>
              </a:spcBef>
              <a:spcAft>
                <a:spcPts val="0"/>
              </a:spcAft>
              <a:buSzPts val="1400"/>
              <a:buFont typeface="Arial" panose="020B0604020202020204" pitchFamily="34" charset="0"/>
              <a:buChar char="•"/>
            </a:pPr>
            <a:r>
              <a:rPr lang="en-US" sz="1600" dirty="0"/>
              <a:t>Use scientific methods to determine the health of trees, how to treat issues like pests and fungus which can damage trees, and figure out the best way to grow more, and healthier trees</a:t>
            </a:r>
          </a:p>
          <a:p>
            <a:pPr marL="0" lvl="0" indent="0" algn="l" rtl="0">
              <a:lnSpc>
                <a:spcPct val="100000"/>
              </a:lnSpc>
              <a:spcBef>
                <a:spcPts val="0"/>
              </a:spcBef>
              <a:spcAft>
                <a:spcPts val="0"/>
              </a:spcAft>
              <a:buSzPts val="1400"/>
              <a:buNone/>
            </a:pPr>
            <a:endParaRPr lang="en-US" sz="1600" dirty="0"/>
          </a:p>
          <a:p>
            <a:pPr marL="0" lvl="0" indent="0" algn="l" rtl="0">
              <a:spcBef>
                <a:spcPts val="0"/>
              </a:spcBef>
              <a:spcAft>
                <a:spcPts val="0"/>
              </a:spcAft>
              <a:buNone/>
            </a:pPr>
            <a:endParaRPr dirty="0"/>
          </a:p>
        </p:txBody>
      </p:sp>
      <p:sp>
        <p:nvSpPr>
          <p:cNvPr id="638" name="Google Shape;638;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45: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The Rio Grande Valley is lush, green and mostly flat, and gets plenty of rain to help crops grow.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Some of the many agriculture products found in the Rio Valley, Cattle &amp; Cotton (of course!), fruits, vegetables, sugar cane and grains (like corn, rice and wheat).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solidFill>
                  <a:srgbClr val="FF7728"/>
                </a:solidFill>
              </a:rPr>
              <a:t>Assistant: Point to pics as discussed.</a:t>
            </a:r>
            <a:endParaRPr b="1">
              <a:solidFill>
                <a:srgbClr val="FF7728"/>
              </a:solidFill>
            </a:endParaRPr>
          </a:p>
        </p:txBody>
      </p:sp>
      <p:sp>
        <p:nvSpPr>
          <p:cNvPr id="647" name="Google Shape;647;p45: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p46:notes"/>
          <p:cNvSpPr txBox="1">
            <a:spLocks noGrp="1"/>
          </p:cNvSpPr>
          <p:nvPr>
            <p:ph type="body" idx="1"/>
          </p:nvPr>
        </p:nvSpPr>
        <p:spPr>
          <a:xfrm>
            <a:off x="701040" y="4473893"/>
            <a:ext cx="5608200" cy="4566198"/>
          </a:xfrm>
          <a:prstGeom prst="rect">
            <a:avLst/>
          </a:prstGeom>
          <a:noFill/>
          <a:ln>
            <a:noFill/>
          </a:ln>
        </p:spPr>
        <p:txBody>
          <a:bodyPr spcFirstLastPara="1" wrap="square" lIns="93175" tIns="46575" rIns="93175" bIns="46575" anchor="t" anchorCtr="0">
            <a:noAutofit/>
          </a:bodyPr>
          <a:lstStyle/>
          <a:p>
            <a:pPr marL="228600" lvl="0" indent="0" algn="l" rtl="0">
              <a:lnSpc>
                <a:spcPct val="100000"/>
              </a:lnSpc>
              <a:spcBef>
                <a:spcPts val="0"/>
              </a:spcBef>
              <a:spcAft>
                <a:spcPts val="0"/>
              </a:spcAft>
              <a:buSzPts val="1400"/>
              <a:buFont typeface="Arial"/>
              <a:buNone/>
            </a:pPr>
            <a:endParaRPr sz="1400" dirty="0"/>
          </a:p>
          <a:p>
            <a:pPr marL="228600" lvl="0" indent="0" algn="l" rtl="0">
              <a:lnSpc>
                <a:spcPct val="100000"/>
              </a:lnSpc>
              <a:spcBef>
                <a:spcPts val="0"/>
              </a:spcBef>
              <a:spcAft>
                <a:spcPts val="0"/>
              </a:spcAft>
              <a:buSzPts val="1400"/>
              <a:buFont typeface="Arial"/>
              <a:buNone/>
            </a:pPr>
            <a:r>
              <a:rPr lang="en-US" sz="1400" dirty="0"/>
              <a:t>The Gulf Coast is another area rich in agricultural products.  </a:t>
            </a:r>
          </a:p>
          <a:p>
            <a:pPr marL="228600" lvl="0" indent="0" algn="l" rtl="0">
              <a:lnSpc>
                <a:spcPct val="100000"/>
              </a:lnSpc>
              <a:spcBef>
                <a:spcPts val="0"/>
              </a:spcBef>
              <a:spcAft>
                <a:spcPts val="0"/>
              </a:spcAft>
              <a:buSzPts val="1400"/>
              <a:buFont typeface="Arial"/>
              <a:buNone/>
            </a:pPr>
            <a:endParaRPr lang="en-US" sz="1400" dirty="0"/>
          </a:p>
          <a:p>
            <a:pPr marL="228600" lvl="0" indent="0" algn="l" rtl="0">
              <a:lnSpc>
                <a:spcPct val="100000"/>
              </a:lnSpc>
              <a:spcBef>
                <a:spcPts val="0"/>
              </a:spcBef>
              <a:spcAft>
                <a:spcPts val="0"/>
              </a:spcAft>
              <a:buSzPts val="1400"/>
              <a:buFont typeface="Arial"/>
              <a:buNone/>
            </a:pPr>
            <a:r>
              <a:rPr lang="en-US" sz="1400" b="1" i="1" u="sng" dirty="0"/>
              <a:t>Who knows why it is called the GULF COAST? (Call on student.)</a:t>
            </a:r>
            <a:endParaRPr b="1" i="1" u="sng" dirty="0"/>
          </a:p>
          <a:p>
            <a:pPr marL="228600" lvl="0" indent="0" algn="l" rtl="0">
              <a:lnSpc>
                <a:spcPct val="100000"/>
              </a:lnSpc>
              <a:spcBef>
                <a:spcPts val="0"/>
              </a:spcBef>
              <a:spcAft>
                <a:spcPts val="0"/>
              </a:spcAft>
              <a:buSzPts val="1400"/>
              <a:buFont typeface="Arial"/>
              <a:buNone/>
            </a:pPr>
            <a:endParaRPr sz="1400" dirty="0"/>
          </a:p>
          <a:p>
            <a:pPr marL="514350" lvl="0" indent="-285750" algn="l" rtl="0">
              <a:lnSpc>
                <a:spcPct val="100000"/>
              </a:lnSpc>
              <a:spcBef>
                <a:spcPts val="0"/>
              </a:spcBef>
              <a:spcAft>
                <a:spcPts val="0"/>
              </a:spcAft>
              <a:buSzPts val="1400"/>
              <a:buFont typeface="Arial" panose="020B0604020202020204" pitchFamily="34" charset="0"/>
              <a:buChar char="•"/>
            </a:pPr>
            <a:r>
              <a:rPr lang="en-US" sz="1400" dirty="0"/>
              <a:t>It’s called the Gulf Coast because it is bordered on the east side by the Gulf!  </a:t>
            </a:r>
          </a:p>
          <a:p>
            <a:pPr marL="228600" lvl="0" indent="0" algn="l" rtl="0">
              <a:lnSpc>
                <a:spcPct val="100000"/>
              </a:lnSpc>
              <a:spcBef>
                <a:spcPts val="0"/>
              </a:spcBef>
              <a:spcAft>
                <a:spcPts val="0"/>
              </a:spcAft>
              <a:buSzPts val="1400"/>
              <a:buNone/>
            </a:pPr>
            <a:endParaRPr lang="en-US" sz="1400" dirty="0"/>
          </a:p>
          <a:p>
            <a:pPr marL="228600" lvl="0" indent="0" algn="l" rtl="0">
              <a:lnSpc>
                <a:spcPct val="100000"/>
              </a:lnSpc>
              <a:spcBef>
                <a:spcPts val="0"/>
              </a:spcBef>
              <a:spcAft>
                <a:spcPts val="0"/>
              </a:spcAft>
              <a:buSzPts val="1400"/>
              <a:buNone/>
            </a:pPr>
            <a:r>
              <a:rPr lang="en-US" sz="1400" b="1" i="1" u="sng" dirty="0"/>
              <a:t>Give me a show of hands for who has been to the beach in Texas?</a:t>
            </a:r>
          </a:p>
          <a:p>
            <a:pPr marL="514350" lvl="0" indent="-285750" algn="l" rtl="0">
              <a:lnSpc>
                <a:spcPct val="100000"/>
              </a:lnSpc>
              <a:spcBef>
                <a:spcPts val="0"/>
              </a:spcBef>
              <a:spcAft>
                <a:spcPts val="0"/>
              </a:spcAft>
              <a:buSzPts val="1400"/>
              <a:buFont typeface="Arial" panose="020B0604020202020204" pitchFamily="34" charset="0"/>
              <a:buChar char="•"/>
            </a:pPr>
            <a:r>
              <a:rPr lang="en-US" sz="1400" dirty="0"/>
              <a:t>Galveston</a:t>
            </a:r>
          </a:p>
          <a:p>
            <a:pPr marL="514350" lvl="0" indent="-285750" algn="l" rtl="0">
              <a:lnSpc>
                <a:spcPct val="100000"/>
              </a:lnSpc>
              <a:spcBef>
                <a:spcPts val="0"/>
              </a:spcBef>
              <a:spcAft>
                <a:spcPts val="0"/>
              </a:spcAft>
              <a:buSzPts val="1400"/>
              <a:buFont typeface="Arial" panose="020B0604020202020204" pitchFamily="34" charset="0"/>
              <a:buChar char="•"/>
            </a:pPr>
            <a:r>
              <a:rPr lang="en-US" sz="1400" dirty="0"/>
              <a:t>Surfside</a:t>
            </a:r>
          </a:p>
          <a:p>
            <a:pPr marL="514350" lvl="0" indent="-285750" algn="l" rtl="0">
              <a:lnSpc>
                <a:spcPct val="100000"/>
              </a:lnSpc>
              <a:spcBef>
                <a:spcPts val="0"/>
              </a:spcBef>
              <a:spcAft>
                <a:spcPts val="0"/>
              </a:spcAft>
              <a:buSzPts val="1400"/>
              <a:buFont typeface="Arial" panose="020B0604020202020204" pitchFamily="34" charset="0"/>
              <a:buChar char="•"/>
            </a:pPr>
            <a:r>
              <a:rPr lang="en-US" sz="1400" dirty="0"/>
              <a:t>Corpus Christie</a:t>
            </a:r>
          </a:p>
          <a:p>
            <a:pPr marL="514350" lvl="0" indent="-285750" algn="l" rtl="0">
              <a:lnSpc>
                <a:spcPct val="100000"/>
              </a:lnSpc>
              <a:spcBef>
                <a:spcPts val="0"/>
              </a:spcBef>
              <a:spcAft>
                <a:spcPts val="0"/>
              </a:spcAft>
              <a:buSzPts val="1400"/>
              <a:buFont typeface="Arial" panose="020B0604020202020204" pitchFamily="34" charset="0"/>
              <a:buChar char="•"/>
            </a:pPr>
            <a:r>
              <a:rPr lang="en-US" sz="1400" dirty="0"/>
              <a:t>South Padre Island</a:t>
            </a:r>
            <a:endParaRPr dirty="0"/>
          </a:p>
          <a:p>
            <a:pPr marL="228600" lvl="0" indent="0" algn="l" rtl="0">
              <a:lnSpc>
                <a:spcPct val="100000"/>
              </a:lnSpc>
              <a:spcBef>
                <a:spcPts val="0"/>
              </a:spcBef>
              <a:spcAft>
                <a:spcPts val="0"/>
              </a:spcAft>
              <a:buSzPts val="1400"/>
              <a:buFont typeface="Arial"/>
              <a:buNone/>
            </a:pPr>
            <a:endParaRPr sz="1400" dirty="0"/>
          </a:p>
          <a:p>
            <a:pPr marL="228600" lvl="0" indent="0" algn="l" rtl="0">
              <a:lnSpc>
                <a:spcPct val="100000"/>
              </a:lnSpc>
              <a:spcBef>
                <a:spcPts val="0"/>
              </a:spcBef>
              <a:spcAft>
                <a:spcPts val="0"/>
              </a:spcAft>
              <a:buSzPts val="1400"/>
              <a:buFont typeface="Arial"/>
              <a:buNone/>
            </a:pPr>
            <a:r>
              <a:rPr lang="en-US" sz="1400" dirty="0"/>
              <a:t>Because this area is right next to the Gulf, it serves as a big source of food!  SEAFOOD!</a:t>
            </a:r>
            <a:endParaRPr dirty="0"/>
          </a:p>
          <a:p>
            <a:pPr marL="228600" lvl="0" indent="0" algn="l" rtl="0">
              <a:lnSpc>
                <a:spcPct val="100000"/>
              </a:lnSpc>
              <a:spcBef>
                <a:spcPts val="0"/>
              </a:spcBef>
              <a:spcAft>
                <a:spcPts val="0"/>
              </a:spcAft>
              <a:buSzPts val="1400"/>
              <a:buFont typeface="Arial"/>
              <a:buNone/>
            </a:pPr>
            <a:endParaRPr sz="1400" dirty="0"/>
          </a:p>
          <a:p>
            <a:pPr marL="228600" lvl="0" indent="0" algn="l" rtl="0">
              <a:lnSpc>
                <a:spcPct val="100000"/>
              </a:lnSpc>
              <a:spcBef>
                <a:spcPts val="0"/>
              </a:spcBef>
              <a:spcAft>
                <a:spcPts val="0"/>
              </a:spcAft>
              <a:buSzPts val="1400"/>
              <a:buFont typeface="Arial"/>
              <a:buNone/>
            </a:pPr>
            <a:r>
              <a:rPr lang="en-US" sz="1400" dirty="0"/>
              <a:t>And of course, we have cattle ranches and poultry farms </a:t>
            </a:r>
          </a:p>
          <a:p>
            <a:pPr marL="228600" lvl="0" indent="0" algn="l" rtl="0">
              <a:lnSpc>
                <a:spcPct val="100000"/>
              </a:lnSpc>
              <a:spcBef>
                <a:spcPts val="0"/>
              </a:spcBef>
              <a:spcAft>
                <a:spcPts val="0"/>
              </a:spcAft>
              <a:buSzPts val="1400"/>
              <a:buFont typeface="Arial"/>
              <a:buNone/>
            </a:pPr>
            <a:endParaRPr lang="en-US" sz="1400" b="1" i="1" u="sng" dirty="0"/>
          </a:p>
          <a:p>
            <a:pPr marL="228600" lvl="0" indent="0" algn="l" rtl="0">
              <a:lnSpc>
                <a:spcPct val="100000"/>
              </a:lnSpc>
              <a:spcBef>
                <a:spcPts val="0"/>
              </a:spcBef>
              <a:spcAft>
                <a:spcPts val="0"/>
              </a:spcAft>
              <a:buSzPts val="1400"/>
              <a:buFont typeface="Arial"/>
              <a:buNone/>
            </a:pPr>
            <a:r>
              <a:rPr lang="en-US" sz="1400" b="1" i="1" u="sng" dirty="0"/>
              <a:t>(Ask who knows what Poultry is?) </a:t>
            </a:r>
            <a:r>
              <a:rPr lang="en-US" sz="1400" dirty="0"/>
              <a:t>Chickens!  </a:t>
            </a:r>
            <a:endParaRPr dirty="0"/>
          </a:p>
          <a:p>
            <a:pPr marL="228600" lvl="0" indent="0" algn="l" rtl="0">
              <a:lnSpc>
                <a:spcPct val="100000"/>
              </a:lnSpc>
              <a:spcBef>
                <a:spcPts val="0"/>
              </a:spcBef>
              <a:spcAft>
                <a:spcPts val="0"/>
              </a:spcAft>
              <a:buSzPts val="1400"/>
              <a:buFont typeface="Arial"/>
              <a:buNone/>
            </a:pPr>
            <a:endParaRPr sz="1400" dirty="0"/>
          </a:p>
          <a:p>
            <a:pPr marL="228600" lvl="0" indent="0" algn="l" rtl="0">
              <a:lnSpc>
                <a:spcPct val="100000"/>
              </a:lnSpc>
              <a:spcBef>
                <a:spcPts val="0"/>
              </a:spcBef>
              <a:spcAft>
                <a:spcPts val="0"/>
              </a:spcAft>
              <a:buSzPts val="1400"/>
              <a:buFont typeface="Arial"/>
              <a:buNone/>
            </a:pPr>
            <a:r>
              <a:rPr lang="en-US" sz="1400" dirty="0"/>
              <a:t>Because we have so much wet weather and low-lying land that can hold lots of water.</a:t>
            </a:r>
          </a:p>
          <a:p>
            <a:pPr marL="228600" lvl="0" indent="0" algn="l" rtl="0">
              <a:lnSpc>
                <a:spcPct val="100000"/>
              </a:lnSpc>
              <a:spcBef>
                <a:spcPts val="0"/>
              </a:spcBef>
              <a:spcAft>
                <a:spcPts val="0"/>
              </a:spcAft>
              <a:buSzPts val="1400"/>
              <a:buFont typeface="Arial"/>
              <a:buNone/>
            </a:pPr>
            <a:r>
              <a:rPr lang="en-US" sz="1400" dirty="0"/>
              <a:t>Ideal for growing Rice.</a:t>
            </a:r>
            <a:endParaRPr dirty="0"/>
          </a:p>
          <a:p>
            <a:pPr marL="228600" lvl="0" indent="0" algn="l" rtl="0">
              <a:lnSpc>
                <a:spcPct val="100000"/>
              </a:lnSpc>
              <a:spcBef>
                <a:spcPts val="0"/>
              </a:spcBef>
              <a:spcAft>
                <a:spcPts val="0"/>
              </a:spcAft>
              <a:buSzPts val="1400"/>
              <a:buFont typeface="Arial"/>
              <a:buNone/>
            </a:pPr>
            <a:endParaRPr sz="1400" dirty="0"/>
          </a:p>
          <a:p>
            <a:pPr marL="228600" lvl="0" indent="0" algn="l" rtl="0">
              <a:lnSpc>
                <a:spcPct val="100000"/>
              </a:lnSpc>
              <a:spcBef>
                <a:spcPts val="0"/>
              </a:spcBef>
              <a:spcAft>
                <a:spcPts val="0"/>
              </a:spcAft>
              <a:buSzPts val="1400"/>
              <a:buFont typeface="Arial"/>
              <a:buNone/>
            </a:pPr>
            <a:r>
              <a:rPr lang="en-US" sz="1400" b="1" dirty="0"/>
              <a:t>Assistant: Point to pics as discussed.</a:t>
            </a:r>
            <a:endParaRPr dirty="0"/>
          </a:p>
          <a:p>
            <a:pPr marL="228600" lvl="0" indent="0" algn="l" rtl="0">
              <a:lnSpc>
                <a:spcPct val="100000"/>
              </a:lnSpc>
              <a:spcBef>
                <a:spcPts val="0"/>
              </a:spcBef>
              <a:spcAft>
                <a:spcPts val="0"/>
              </a:spcAft>
              <a:buSzPts val="1400"/>
              <a:buFont typeface="Arial"/>
              <a:buNone/>
            </a:pPr>
            <a:endParaRPr sz="1100" dirty="0"/>
          </a:p>
          <a:p>
            <a:pPr marL="457200" lvl="0" indent="0" algn="l" rtl="0">
              <a:lnSpc>
                <a:spcPct val="100000"/>
              </a:lnSpc>
              <a:spcBef>
                <a:spcPts val="0"/>
              </a:spcBef>
              <a:spcAft>
                <a:spcPts val="0"/>
              </a:spcAft>
              <a:buSzPts val="1400"/>
              <a:buNone/>
            </a:pPr>
            <a:endParaRPr sz="1600" dirty="0"/>
          </a:p>
        </p:txBody>
      </p:sp>
      <p:sp>
        <p:nvSpPr>
          <p:cNvPr id="662" name="Google Shape;662;p46: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47:notes"/>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dirty="0"/>
              <a:t>Rice has many uses beyond just food for people and animals! </a:t>
            </a:r>
            <a:endParaRPr dirty="0"/>
          </a:p>
          <a:p>
            <a:pPr marL="0" lvl="0" indent="0" algn="l" rtl="0">
              <a:lnSpc>
                <a:spcPct val="100000"/>
              </a:lnSpc>
              <a:spcBef>
                <a:spcPts val="0"/>
              </a:spcBef>
              <a:spcAft>
                <a:spcPts val="0"/>
              </a:spcAft>
              <a:buSzPts val="1400"/>
              <a:buNone/>
            </a:pPr>
            <a:endParaRPr sz="1800" dirty="0"/>
          </a:p>
          <a:p>
            <a:pPr marL="0" lvl="0" indent="0" algn="l" rtl="0">
              <a:lnSpc>
                <a:spcPct val="100000"/>
              </a:lnSpc>
              <a:spcBef>
                <a:spcPts val="0"/>
              </a:spcBef>
              <a:spcAft>
                <a:spcPts val="0"/>
              </a:spcAft>
              <a:buSzPts val="1400"/>
              <a:buNone/>
            </a:pPr>
            <a:r>
              <a:rPr lang="en-US" sz="1800" dirty="0"/>
              <a:t>Rice and rice by-products, such as: </a:t>
            </a:r>
          </a:p>
          <a:p>
            <a:pPr marL="285750" lvl="0" indent="-285750" algn="l" rtl="0">
              <a:lnSpc>
                <a:spcPct val="100000"/>
              </a:lnSpc>
              <a:spcBef>
                <a:spcPts val="0"/>
              </a:spcBef>
              <a:spcAft>
                <a:spcPts val="0"/>
              </a:spcAft>
              <a:buSzPts val="1400"/>
              <a:buFont typeface="Arial" panose="020B0604020202020204" pitchFamily="34" charset="0"/>
              <a:buChar char="•"/>
            </a:pPr>
            <a:r>
              <a:rPr lang="en-US" sz="1800" dirty="0"/>
              <a:t>Husks</a:t>
            </a:r>
          </a:p>
          <a:p>
            <a:pPr marL="285750" lvl="0" indent="-285750" algn="l" rtl="0">
              <a:lnSpc>
                <a:spcPct val="100000"/>
              </a:lnSpc>
              <a:spcBef>
                <a:spcPts val="0"/>
              </a:spcBef>
              <a:spcAft>
                <a:spcPts val="0"/>
              </a:spcAft>
              <a:buSzPts val="1400"/>
              <a:buFont typeface="Arial" panose="020B0604020202020204" pitchFamily="34" charset="0"/>
              <a:buChar char="•"/>
            </a:pPr>
            <a:r>
              <a:rPr lang="en-US" sz="1800" dirty="0"/>
              <a:t>Bran</a:t>
            </a:r>
          </a:p>
          <a:p>
            <a:pPr marL="285750" lvl="0" indent="-285750" algn="l" rtl="0">
              <a:lnSpc>
                <a:spcPct val="100000"/>
              </a:lnSpc>
              <a:spcBef>
                <a:spcPts val="0"/>
              </a:spcBef>
              <a:spcAft>
                <a:spcPts val="0"/>
              </a:spcAft>
              <a:buSzPts val="1400"/>
              <a:buFont typeface="Arial" panose="020B0604020202020204" pitchFamily="34" charset="0"/>
              <a:buChar char="•"/>
            </a:pPr>
            <a:r>
              <a:rPr lang="en-US" sz="1800" dirty="0"/>
              <a:t>Straw</a:t>
            </a:r>
          </a:p>
          <a:p>
            <a:pPr marL="285750" lvl="0" indent="-285750" algn="l" rtl="0">
              <a:lnSpc>
                <a:spcPct val="100000"/>
              </a:lnSpc>
              <a:spcBef>
                <a:spcPts val="0"/>
              </a:spcBef>
              <a:spcAft>
                <a:spcPts val="0"/>
              </a:spcAft>
              <a:buSzPts val="1400"/>
              <a:buFont typeface="Arial" panose="020B0604020202020204" pitchFamily="34" charset="0"/>
              <a:buChar char="•"/>
            </a:pPr>
            <a:endParaRPr lang="en-US" sz="1800" dirty="0"/>
          </a:p>
          <a:p>
            <a:pPr marL="0" lvl="0" indent="0" algn="l" rtl="0">
              <a:lnSpc>
                <a:spcPct val="100000"/>
              </a:lnSpc>
              <a:spcBef>
                <a:spcPts val="0"/>
              </a:spcBef>
              <a:spcAft>
                <a:spcPts val="0"/>
              </a:spcAft>
              <a:buSzPts val="1400"/>
              <a:buNone/>
            </a:pPr>
            <a:r>
              <a:rPr lang="en-US" sz="1800" dirty="0"/>
              <a:t>Can used to </a:t>
            </a:r>
            <a:r>
              <a:rPr lang="en-US" sz="1800"/>
              <a:t>make :</a:t>
            </a:r>
            <a:endParaRPr lang="en-US" sz="1800" dirty="0"/>
          </a:p>
          <a:p>
            <a:pPr marL="285750" lvl="0" indent="-285750" algn="l" rtl="0">
              <a:lnSpc>
                <a:spcPct val="100000"/>
              </a:lnSpc>
              <a:spcBef>
                <a:spcPts val="0"/>
              </a:spcBef>
              <a:spcAft>
                <a:spcPts val="0"/>
              </a:spcAft>
              <a:buSzPts val="1400"/>
              <a:buFont typeface="Arial" panose="020B0604020202020204" pitchFamily="34" charset="0"/>
              <a:buChar char="•"/>
            </a:pPr>
            <a:r>
              <a:rPr lang="en-US" sz="1800" dirty="0"/>
              <a:t>Sticky wax substance that can be used to stick the explosive powder in a firework together or burned as a candle!</a:t>
            </a:r>
          </a:p>
          <a:p>
            <a:pPr marL="285750" lvl="0" indent="-285750" algn="l" rtl="0">
              <a:lnSpc>
                <a:spcPct val="100000"/>
              </a:lnSpc>
              <a:spcBef>
                <a:spcPts val="0"/>
              </a:spcBef>
              <a:spcAft>
                <a:spcPts val="0"/>
              </a:spcAft>
              <a:buSzPts val="1400"/>
              <a:buFont typeface="Arial" panose="020B0604020202020204" pitchFamily="34" charset="0"/>
              <a:buChar char="•"/>
            </a:pPr>
            <a:r>
              <a:rPr lang="en-US" sz="1800" dirty="0"/>
              <a:t>Animal feed</a:t>
            </a:r>
          </a:p>
          <a:p>
            <a:pPr marL="285750" lvl="0" indent="-285750" algn="l" rtl="0">
              <a:lnSpc>
                <a:spcPct val="100000"/>
              </a:lnSpc>
              <a:spcBef>
                <a:spcPts val="0"/>
              </a:spcBef>
              <a:spcAft>
                <a:spcPts val="0"/>
              </a:spcAft>
              <a:buSzPts val="1400"/>
              <a:buFont typeface="Arial" panose="020B0604020202020204" pitchFamily="34" charset="0"/>
              <a:buChar char="•"/>
            </a:pPr>
            <a:r>
              <a:rPr lang="en-US" sz="1800" dirty="0"/>
              <a:t>Fuel</a:t>
            </a:r>
          </a:p>
          <a:p>
            <a:pPr marL="285750" lvl="0" indent="-285750" algn="l" rtl="0">
              <a:lnSpc>
                <a:spcPct val="100000"/>
              </a:lnSpc>
              <a:spcBef>
                <a:spcPts val="0"/>
              </a:spcBef>
              <a:spcAft>
                <a:spcPts val="0"/>
              </a:spcAft>
              <a:buSzPts val="1400"/>
              <a:buFont typeface="Arial" panose="020B0604020202020204" pitchFamily="34" charset="0"/>
              <a:buChar char="•"/>
            </a:pPr>
            <a:r>
              <a:rPr lang="en-US" sz="1800" dirty="0"/>
              <a:t>Construction</a:t>
            </a:r>
            <a:endParaRPr dirty="0"/>
          </a:p>
          <a:p>
            <a:pPr marL="0" lvl="0" indent="0" algn="l" rtl="0">
              <a:lnSpc>
                <a:spcPct val="100000"/>
              </a:lnSpc>
              <a:spcBef>
                <a:spcPts val="0"/>
              </a:spcBef>
              <a:spcAft>
                <a:spcPts val="0"/>
              </a:spcAft>
              <a:buSzPts val="1400"/>
              <a:buNone/>
            </a:pPr>
            <a:endParaRPr sz="1800" dirty="0"/>
          </a:p>
          <a:p>
            <a:pPr marL="0" lvl="0" indent="0" algn="l" rtl="0">
              <a:lnSpc>
                <a:spcPct val="100000"/>
              </a:lnSpc>
              <a:spcBef>
                <a:spcPts val="0"/>
              </a:spcBef>
              <a:spcAft>
                <a:spcPts val="0"/>
              </a:spcAft>
              <a:buSzPts val="1400"/>
              <a:buNone/>
            </a:pPr>
            <a:r>
              <a:rPr lang="en-US" sz="1800" b="1" i="0" u="none" strike="noStrike" dirty="0">
                <a:solidFill>
                  <a:srgbClr val="000000"/>
                </a:solidFill>
                <a:latin typeface="Arial"/>
                <a:ea typeface="Arial"/>
                <a:cs typeface="Arial"/>
                <a:sym typeface="Arial"/>
              </a:rPr>
              <a:t>Assistant: Point to pics as discussed.</a:t>
            </a:r>
            <a:endParaRPr sz="1800" b="1" dirty="0"/>
          </a:p>
        </p:txBody>
      </p:sp>
      <p:sp>
        <p:nvSpPr>
          <p:cNvPr id="678" name="Google Shape;678;p4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p48:notes"/>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a:t>Presenter reads slide aloud</a:t>
            </a:r>
            <a:endParaRPr sz="1800"/>
          </a:p>
        </p:txBody>
      </p:sp>
      <p:sp>
        <p:nvSpPr>
          <p:cNvPr id="693" name="Google Shape;693;p4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p49: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a:t>Rice farming creates jobs for the farmers and the mills where rice is processed</a:t>
            </a:r>
            <a:endParaRPr/>
          </a:p>
        </p:txBody>
      </p:sp>
      <p:sp>
        <p:nvSpPr>
          <p:cNvPr id="707" name="Google Shape;707;p49: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50:notes"/>
          <p:cNvSpPr txBox="1">
            <a:spLocks noGrp="1"/>
          </p:cNvSpPr>
          <p:nvPr>
            <p:ph type="body" idx="1"/>
          </p:nvPr>
        </p:nvSpPr>
        <p:spPr>
          <a:xfrm>
            <a:off x="701040" y="4473892"/>
            <a:ext cx="5608320" cy="4025871"/>
          </a:xfrm>
          <a:prstGeom prst="rect">
            <a:avLst/>
          </a:prstGeom>
          <a:noFill/>
          <a:ln>
            <a:noFill/>
          </a:ln>
        </p:spPr>
        <p:txBody>
          <a:bodyPr spcFirstLastPara="1" wrap="square" lIns="93175" tIns="46575" rIns="93175" bIns="46575" anchor="t" anchorCtr="0">
            <a:noAutofit/>
          </a:bodyPr>
          <a:lstStyle/>
          <a:p>
            <a:pPr marL="457200" lvl="0" indent="-228600" algn="l" rtl="0">
              <a:lnSpc>
                <a:spcPct val="100000"/>
              </a:lnSpc>
              <a:spcBef>
                <a:spcPts val="0"/>
              </a:spcBef>
              <a:spcAft>
                <a:spcPts val="0"/>
              </a:spcAft>
              <a:buSzPts val="1400"/>
              <a:buNone/>
            </a:pPr>
            <a:r>
              <a:rPr lang="en-US" sz="1400" b="0" i="0" u="none" strike="noStrike">
                <a:solidFill>
                  <a:srgbClr val="000000"/>
                </a:solidFill>
                <a:latin typeface="Calibri"/>
                <a:ea typeface="Calibri"/>
                <a:cs typeface="Calibri"/>
                <a:sym typeface="Calibri"/>
              </a:rPr>
              <a:t>Clothing, like the jeans &amp; t-shirts some of you are wearing, money, and bandages are just a few thing made from cotton. </a:t>
            </a:r>
            <a:endParaRPr sz="1800" b="0"/>
          </a:p>
          <a:p>
            <a:pPr marL="457200" lvl="0" indent="-228600" algn="l" rtl="0">
              <a:lnSpc>
                <a:spcPct val="100000"/>
              </a:lnSpc>
              <a:spcBef>
                <a:spcPts val="0"/>
              </a:spcBef>
              <a:spcAft>
                <a:spcPts val="0"/>
              </a:spcAft>
              <a:buSzPts val="1400"/>
              <a:buNone/>
            </a:pPr>
            <a:endParaRPr sz="1800" b="0" i="0" u="none" strike="noStrik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400" b="0" i="0" u="none" strike="noStrike">
                <a:solidFill>
                  <a:srgbClr val="000000"/>
                </a:solidFill>
                <a:latin typeface="Arial"/>
                <a:ea typeface="Arial"/>
                <a:cs typeface="Arial"/>
                <a:sym typeface="Arial"/>
              </a:rPr>
              <a:t>Cotton also produces an oil that can be used for making soaps and even waterproofing things so they don’t get ruined if they get wet.</a:t>
            </a:r>
            <a:endParaRPr sz="1800" b="0"/>
          </a:p>
          <a:p>
            <a:pPr marL="457200" lvl="0" indent="-228600" algn="l" rtl="0">
              <a:lnSpc>
                <a:spcPct val="100000"/>
              </a:lnSpc>
              <a:spcBef>
                <a:spcPts val="0"/>
              </a:spcBef>
              <a:spcAft>
                <a:spcPts val="0"/>
              </a:spcAft>
              <a:buSzPts val="1400"/>
              <a:buNone/>
            </a:pPr>
            <a:endParaRPr sz="1800" b="0" i="0" u="none" strike="noStrik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400" b="0" i="0" u="none" strike="noStrike">
                <a:solidFill>
                  <a:srgbClr val="000000"/>
                </a:solidFill>
                <a:latin typeface="Arial"/>
                <a:ea typeface="Arial"/>
                <a:cs typeface="Arial"/>
                <a:sym typeface="Arial"/>
              </a:rPr>
              <a:t>We call dollar bills “paper” money, but did you know that this kind of money is not made from paper? That’s right!  It’s made out of cotton!  Have you or anyone in your family forgotten money in a pocket and then put it into the laundry?  It doesn’t fall apart in the laundry because it is made of cotton!</a:t>
            </a:r>
            <a:endParaRPr sz="1800" b="0" i="0" u="none" strike="noStrik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sz="1800" b="0" i="0" u="none" strike="noStrik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US" sz="1400" b="0" i="0" u="none" strike="noStrike">
                <a:solidFill>
                  <a:srgbClr val="000000"/>
                </a:solidFill>
                <a:latin typeface="Arial"/>
                <a:ea typeface="Arial"/>
                <a:cs typeface="Arial"/>
                <a:sym typeface="Arial"/>
              </a:rPr>
              <a:t>One bale of cotton will make 313,600 $100 bills. That’s $31,360,000!</a:t>
            </a:r>
            <a:endParaRPr sz="1800" b="0"/>
          </a:p>
          <a:p>
            <a:pPr marL="457200" marR="0" lvl="0" indent="-228600" algn="l" rtl="0">
              <a:lnSpc>
                <a:spcPct val="100000"/>
              </a:lnSpc>
              <a:spcBef>
                <a:spcPts val="0"/>
              </a:spcBef>
              <a:spcAft>
                <a:spcPts val="0"/>
              </a:spcAft>
              <a:buClr>
                <a:srgbClr val="000000"/>
              </a:buClr>
              <a:buSzPts val="1400"/>
              <a:buFont typeface="Arial"/>
              <a:buNone/>
            </a:pPr>
            <a:endParaRPr sz="1800" b="1" i="0" u="none" strike="noStrik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US" sz="1400" b="1" i="0" u="none" strike="noStrike">
                <a:solidFill>
                  <a:srgbClr val="000000"/>
                </a:solidFill>
                <a:latin typeface="Arial"/>
                <a:ea typeface="Arial"/>
                <a:cs typeface="Arial"/>
                <a:sym typeface="Arial"/>
              </a:rPr>
              <a:t>Assistant: Point to pics as discussed.</a:t>
            </a:r>
            <a:endParaRPr sz="1400" b="1"/>
          </a:p>
          <a:p>
            <a:pPr marL="0" lvl="0" indent="0" algn="l" rtl="0">
              <a:lnSpc>
                <a:spcPct val="100000"/>
              </a:lnSpc>
              <a:spcBef>
                <a:spcPts val="0"/>
              </a:spcBef>
              <a:spcAft>
                <a:spcPts val="0"/>
              </a:spcAft>
              <a:buSzPts val="1400"/>
              <a:buNone/>
            </a:pPr>
            <a:endParaRPr sz="1400"/>
          </a:p>
        </p:txBody>
      </p:sp>
      <p:sp>
        <p:nvSpPr>
          <p:cNvPr id="715" name="Google Shape;715;p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a:spLocks noGrp="1" noRot="1" noChangeAspect="1"/>
          </p:cNvSpPr>
          <p:nvPr>
            <p:ph type="sldImg" idx="2"/>
          </p:nvPr>
        </p:nvSpPr>
        <p:spPr>
          <a:xfrm>
            <a:off x="717550" y="64770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p:cNvSpPr txBox="1">
            <a:spLocks noGrp="1"/>
          </p:cNvSpPr>
          <p:nvPr>
            <p:ph type="body" idx="1"/>
          </p:nvPr>
        </p:nvSpPr>
        <p:spPr>
          <a:xfrm>
            <a:off x="701040" y="4023611"/>
            <a:ext cx="5608200" cy="4926417"/>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600" dirty="0"/>
              <a:t>Let’s zoom in on Texas</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600" dirty="0"/>
              <a:t>     Texas is huge!  </a:t>
            </a:r>
          </a:p>
          <a:p>
            <a:pPr>
              <a:buFont typeface="Arial" panose="020B0604020202020204" pitchFamily="34" charset="0"/>
              <a:buChar char="•"/>
            </a:pPr>
            <a:r>
              <a:rPr lang="en-US" dirty="0"/>
              <a:t>This map shows Texas elevation, just like the U.S. map</a:t>
            </a:r>
          </a:p>
          <a:p>
            <a:pPr lvl="1">
              <a:buFont typeface="Arial" panose="020B0604020202020204" pitchFamily="34" charset="0"/>
              <a:buChar char="•"/>
            </a:pPr>
            <a:r>
              <a:rPr lang="en-US" dirty="0"/>
              <a:t>Brown = higher land (in the west)</a:t>
            </a:r>
          </a:p>
          <a:p>
            <a:pPr lvl="1">
              <a:buFont typeface="Arial" panose="020B0604020202020204" pitchFamily="34" charset="0"/>
              <a:buChar char="•"/>
            </a:pPr>
            <a:r>
              <a:rPr lang="en-US" dirty="0"/>
              <a:t>Green = lower land (in the east)</a:t>
            </a:r>
          </a:p>
          <a:p>
            <a:pPr lvl="1">
              <a:buFont typeface="Arial" panose="020B0604020202020204" pitchFamily="34" charset="0"/>
              <a:buChar char="•"/>
            </a:pPr>
            <a:endParaRPr lang="en-US" b="1" dirty="0"/>
          </a:p>
          <a:p>
            <a:r>
              <a:rPr lang="en-US" dirty="0"/>
              <a:t>This map shows </a:t>
            </a:r>
            <a:r>
              <a:rPr lang="en-US" i="1" dirty="0"/>
              <a:t>wrinkles</a:t>
            </a:r>
            <a:r>
              <a:rPr lang="en-US" dirty="0"/>
              <a:t> — those are mountains and hills</a:t>
            </a:r>
          </a:p>
          <a:p>
            <a:pPr>
              <a:buFont typeface="Arial" panose="020B0604020202020204" pitchFamily="34" charset="0"/>
              <a:buChar char="•"/>
            </a:pPr>
            <a:r>
              <a:rPr lang="en-US" b="1" i="1" u="sng" dirty="0"/>
              <a:t>Ask: “Which part of Texas has no wrinkles?” (Call on student)</a:t>
            </a:r>
          </a:p>
          <a:p>
            <a:pPr lvl="1"/>
            <a:r>
              <a:rPr lang="en-US" dirty="0"/>
              <a:t>Southeastern Texas = flat land, no mountains or hills</a:t>
            </a:r>
          </a:p>
          <a:p>
            <a:pPr lvl="1"/>
            <a:r>
              <a:rPr lang="en-US" dirty="0"/>
              <a:t>Very low elevation</a:t>
            </a:r>
          </a:p>
          <a:p>
            <a:pPr marL="0" lvl="0" indent="0" algn="l" rtl="0">
              <a:lnSpc>
                <a:spcPct val="100000"/>
              </a:lnSpc>
              <a:spcBef>
                <a:spcPts val="0"/>
              </a:spcBef>
              <a:spcAft>
                <a:spcPts val="0"/>
              </a:spcAft>
              <a:buSzPts val="1400"/>
              <a:buNone/>
            </a:pPr>
            <a:endParaRPr lang="en-US" sz="16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1" i="0" u="none" strike="noStrike" dirty="0">
                <a:solidFill>
                  <a:srgbClr val="000000"/>
                </a:solidFill>
                <a:latin typeface="Arial"/>
                <a:ea typeface="Arial"/>
                <a:cs typeface="Arial"/>
                <a:sym typeface="Arial"/>
              </a:rPr>
              <a:t>Assistant: Use a pointer to show each area on the map as the speaker mentions it.</a:t>
            </a:r>
            <a:endParaRPr lang="en-US" sz="1600" b="1" dirty="0"/>
          </a:p>
          <a:p>
            <a:pPr marL="0" lvl="0" indent="0" algn="l" rtl="0">
              <a:lnSpc>
                <a:spcPct val="100000"/>
              </a:lnSpc>
              <a:spcBef>
                <a:spcPts val="0"/>
              </a:spcBef>
              <a:spcAft>
                <a:spcPts val="0"/>
              </a:spcAft>
              <a:buSzPts val="1400"/>
              <a:buNone/>
            </a:pPr>
            <a:endParaRPr sz="1600" dirty="0"/>
          </a:p>
        </p:txBody>
      </p:sp>
      <p:sp>
        <p:nvSpPr>
          <p:cNvPr id="149" name="Google Shape;149;p5: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p51:notes"/>
          <p:cNvSpPr txBox="1">
            <a:spLocks noGrp="1"/>
          </p:cNvSpPr>
          <p:nvPr>
            <p:ph type="body" idx="1"/>
          </p:nvPr>
        </p:nvSpPr>
        <p:spPr>
          <a:xfrm>
            <a:off x="701040" y="4473893"/>
            <a:ext cx="5608200" cy="397086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050"/>
              <a:t>Presenter read slide aloud</a:t>
            </a:r>
            <a:endParaRPr/>
          </a:p>
          <a:p>
            <a:pPr marL="0" lvl="0" indent="0" algn="l" rtl="0">
              <a:lnSpc>
                <a:spcPct val="100000"/>
              </a:lnSpc>
              <a:spcBef>
                <a:spcPts val="0"/>
              </a:spcBef>
              <a:spcAft>
                <a:spcPts val="0"/>
              </a:spcAft>
              <a:buClr>
                <a:schemeClr val="dk1"/>
              </a:buClr>
              <a:buSzPts val="1400"/>
              <a:buFont typeface="Arial"/>
              <a:buNone/>
            </a:pPr>
            <a:endParaRPr sz="1400"/>
          </a:p>
          <a:p>
            <a:pPr marL="0" lvl="0" indent="0" algn="l" rtl="0">
              <a:lnSpc>
                <a:spcPct val="100000"/>
              </a:lnSpc>
              <a:spcBef>
                <a:spcPts val="0"/>
              </a:spcBef>
              <a:spcAft>
                <a:spcPts val="0"/>
              </a:spcAft>
              <a:buClr>
                <a:schemeClr val="dk1"/>
              </a:buClr>
              <a:buSzPts val="1400"/>
              <a:buFont typeface="Arial"/>
              <a:buNone/>
            </a:pPr>
            <a:r>
              <a:rPr lang="en-US" sz="1800" b="1" i="0" u="none" strike="noStrike">
                <a:solidFill>
                  <a:srgbClr val="000000"/>
                </a:solidFill>
                <a:latin typeface="Arial"/>
                <a:ea typeface="Arial"/>
                <a:cs typeface="Arial"/>
                <a:sym typeface="Arial"/>
              </a:rPr>
              <a:t>Assistant: Point to pics as discussed.</a:t>
            </a:r>
            <a:endParaRPr sz="1400" b="1"/>
          </a:p>
          <a:p>
            <a:pPr marL="0" lvl="0" indent="0" algn="l" rtl="0">
              <a:lnSpc>
                <a:spcPct val="100000"/>
              </a:lnSpc>
              <a:spcBef>
                <a:spcPts val="0"/>
              </a:spcBef>
              <a:spcAft>
                <a:spcPts val="0"/>
              </a:spcAft>
              <a:buClr>
                <a:schemeClr val="dk1"/>
              </a:buClr>
              <a:buSzPts val="1400"/>
              <a:buFont typeface="Arial"/>
              <a:buNone/>
            </a:pPr>
            <a:endParaRPr sz="1400"/>
          </a:p>
        </p:txBody>
      </p:sp>
      <p:sp>
        <p:nvSpPr>
          <p:cNvPr id="727" name="Google Shape;727;p51: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p52: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a:t>Presenter read slide aloud</a:t>
            </a:r>
            <a:endParaRPr/>
          </a:p>
          <a:p>
            <a:pPr marL="457200" lvl="0" indent="-228600" algn="l" rtl="0">
              <a:lnSpc>
                <a:spcPct val="100000"/>
              </a:lnSpc>
              <a:spcBef>
                <a:spcPts val="0"/>
              </a:spcBef>
              <a:spcAft>
                <a:spcPts val="0"/>
              </a:spcAft>
              <a:buSzPts val="1400"/>
              <a:buNone/>
            </a:pPr>
            <a:endParaRPr b="1" i="0">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US" sz="1200" b="1" i="0" u="none" strike="noStrike">
                <a:solidFill>
                  <a:srgbClr val="000000"/>
                </a:solidFill>
                <a:latin typeface="Arial"/>
                <a:ea typeface="Arial"/>
                <a:cs typeface="Arial"/>
                <a:sym typeface="Arial"/>
              </a:rPr>
              <a:t>Assistant: Point to pics as discussed.</a:t>
            </a:r>
            <a:endParaRPr sz="1050" b="1"/>
          </a:p>
          <a:p>
            <a:pPr marL="457200" lvl="0" indent="-228600" algn="l" rtl="0">
              <a:lnSpc>
                <a:spcPct val="100000"/>
              </a:lnSpc>
              <a:spcBef>
                <a:spcPts val="0"/>
              </a:spcBef>
              <a:spcAft>
                <a:spcPts val="0"/>
              </a:spcAft>
              <a:buSzPts val="1400"/>
              <a:buNone/>
            </a:pPr>
            <a:endParaRPr b="1">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400"/>
              <a:buNone/>
            </a:pPr>
            <a:endParaRPr sz="1800"/>
          </a:p>
        </p:txBody>
      </p:sp>
      <p:sp>
        <p:nvSpPr>
          <p:cNvPr id="741" name="Google Shape;741;p52: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53: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a:t>This illustrates really well just how diverse Texas is when it comes to agriculture - but let’s look closely… what two things does each region share as a common agricultural product?</a:t>
            </a:r>
            <a:endParaRPr/>
          </a:p>
          <a:p>
            <a:pPr marL="0" lvl="0" indent="0" algn="l" rtl="0">
              <a:lnSpc>
                <a:spcPct val="100000"/>
              </a:lnSpc>
              <a:spcBef>
                <a:spcPts val="0"/>
              </a:spcBef>
              <a:spcAft>
                <a:spcPts val="0"/>
              </a:spcAft>
              <a:buSzPts val="1400"/>
              <a:buNone/>
            </a:pPr>
            <a:endParaRPr sz="1800"/>
          </a:p>
          <a:p>
            <a:pPr marL="0" lvl="0" indent="0" algn="l" rtl="0">
              <a:lnSpc>
                <a:spcPct val="100000"/>
              </a:lnSpc>
              <a:spcBef>
                <a:spcPts val="0"/>
              </a:spcBef>
              <a:spcAft>
                <a:spcPts val="0"/>
              </a:spcAft>
              <a:buSzPts val="1400"/>
              <a:buNone/>
            </a:pPr>
            <a:r>
              <a:rPr lang="en-US" sz="1800" b="1" i="0" u="none" strike="noStrike">
                <a:solidFill>
                  <a:srgbClr val="000000"/>
                </a:solidFill>
                <a:latin typeface="Arial"/>
                <a:ea typeface="Arial"/>
                <a:cs typeface="Arial"/>
                <a:sym typeface="Arial"/>
              </a:rPr>
              <a:t>Assistant:</a:t>
            </a:r>
            <a:r>
              <a:rPr lang="en-US" sz="1800" b="0" i="0" u="none" strike="noStrike">
                <a:solidFill>
                  <a:srgbClr val="000000"/>
                </a:solidFill>
                <a:latin typeface="Arial"/>
                <a:ea typeface="Arial"/>
                <a:cs typeface="Arial"/>
                <a:sym typeface="Arial"/>
              </a:rPr>
              <a:t> </a:t>
            </a:r>
            <a:r>
              <a:rPr lang="en-US" sz="1800" b="1" i="0" u="none" strike="noStrike">
                <a:solidFill>
                  <a:srgbClr val="000000"/>
                </a:solidFill>
                <a:latin typeface="Arial"/>
                <a:ea typeface="Arial"/>
                <a:cs typeface="Arial"/>
                <a:sym typeface="Arial"/>
              </a:rPr>
              <a:t>Point to cattle &amp; cotton symbols in each region.</a:t>
            </a:r>
            <a:endParaRPr sz="1800" b="1"/>
          </a:p>
        </p:txBody>
      </p:sp>
      <p:sp>
        <p:nvSpPr>
          <p:cNvPr id="763" name="Google Shape;763;p53: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p54: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a:t>Our tour is nearly over and we’re back home in Houston! You can see NRG Stadium where the rodeo is held just outside our window!</a:t>
            </a:r>
            <a:endParaRPr/>
          </a:p>
          <a:p>
            <a:pPr marL="0" lvl="0" indent="0" algn="l" rtl="0">
              <a:lnSpc>
                <a:spcPct val="100000"/>
              </a:lnSpc>
              <a:spcBef>
                <a:spcPts val="0"/>
              </a:spcBef>
              <a:spcAft>
                <a:spcPts val="0"/>
              </a:spcAft>
              <a:buSzPts val="1400"/>
              <a:buNone/>
            </a:pPr>
            <a:endParaRPr sz="1800"/>
          </a:p>
          <a:p>
            <a:pPr marL="0" marR="0" lvl="0" indent="0" algn="l" rtl="0">
              <a:lnSpc>
                <a:spcPct val="100000"/>
              </a:lnSpc>
              <a:spcBef>
                <a:spcPts val="0"/>
              </a:spcBef>
              <a:spcAft>
                <a:spcPts val="0"/>
              </a:spcAft>
              <a:buSzPts val="1400"/>
              <a:buNone/>
            </a:pPr>
            <a:r>
              <a:rPr lang="en-US" sz="1800">
                <a:latin typeface="Arial"/>
                <a:ea typeface="Arial"/>
                <a:cs typeface="Arial"/>
                <a:sym typeface="Arial"/>
              </a:rPr>
              <a:t> </a:t>
            </a:r>
            <a:endParaRPr/>
          </a:p>
          <a:p>
            <a:pPr marL="0" lvl="0" indent="0" algn="l" rtl="0">
              <a:lnSpc>
                <a:spcPct val="100000"/>
              </a:lnSpc>
              <a:spcBef>
                <a:spcPts val="0"/>
              </a:spcBef>
              <a:spcAft>
                <a:spcPts val="0"/>
              </a:spcAft>
              <a:buSzPts val="1400"/>
              <a:buNone/>
            </a:pPr>
            <a:endParaRPr sz="1800"/>
          </a:p>
        </p:txBody>
      </p:sp>
      <p:sp>
        <p:nvSpPr>
          <p:cNvPr id="771" name="Google Shape;771;p54: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p55: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200" b="1">
                <a:latin typeface="Arial"/>
                <a:ea typeface="Arial"/>
                <a:cs typeface="Arial"/>
                <a:sym typeface="Arial"/>
              </a:rPr>
              <a:t>Ok… are y’all ready to see how well you remember what we learned on our Tour of Texas today?</a:t>
            </a:r>
            <a:endParaRPr sz="1200">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Use your thumbs and tell us which answer is correct!</a:t>
            </a:r>
            <a:endParaRPr/>
          </a:p>
        </p:txBody>
      </p:sp>
      <p:sp>
        <p:nvSpPr>
          <p:cNvPr id="790" name="Google Shape;790;p55: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56: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Use your thumbs and tell us which one!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RIGHT HAND - COASTAL PLAINS</a:t>
            </a:r>
            <a:endParaRPr/>
          </a:p>
          <a:p>
            <a:pPr marL="0" lvl="0" indent="0" algn="l" rtl="0">
              <a:lnSpc>
                <a:spcPct val="100000"/>
              </a:lnSpc>
              <a:spcBef>
                <a:spcPts val="0"/>
              </a:spcBef>
              <a:spcAft>
                <a:spcPts val="0"/>
              </a:spcAft>
              <a:buSzPts val="1400"/>
              <a:buNone/>
            </a:pPr>
            <a:endParaRPr b="1"/>
          </a:p>
          <a:p>
            <a:pPr marL="0" marR="0" lvl="0" indent="0" algn="l" rtl="0">
              <a:lnSpc>
                <a:spcPct val="100000"/>
              </a:lnSpc>
              <a:spcBef>
                <a:spcPts val="0"/>
              </a:spcBef>
              <a:spcAft>
                <a:spcPts val="0"/>
              </a:spcAft>
              <a:buClr>
                <a:srgbClr val="000000"/>
              </a:buClr>
              <a:buSzPts val="1400"/>
              <a:buFont typeface="Arial"/>
              <a:buNone/>
            </a:pPr>
            <a:r>
              <a:rPr lang="en-US" b="1"/>
              <a:t>Assistant: Wobble thumbs up on both hands</a:t>
            </a:r>
            <a:endParaRPr/>
          </a:p>
          <a:p>
            <a:pPr marL="0" lvl="0" indent="0" algn="l" rtl="0">
              <a:lnSpc>
                <a:spcPct val="100000"/>
              </a:lnSpc>
              <a:spcBef>
                <a:spcPts val="0"/>
              </a:spcBef>
              <a:spcAft>
                <a:spcPts val="0"/>
              </a:spcAft>
              <a:buSzPts val="1400"/>
              <a:buNone/>
            </a:pPr>
            <a:endParaRPr b="1"/>
          </a:p>
        </p:txBody>
      </p:sp>
      <p:sp>
        <p:nvSpPr>
          <p:cNvPr id="801" name="Google Shape;801;p56: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57: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Use your thumbs and tell us which one!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RIGHT HAND – GULF COAST</a:t>
            </a:r>
            <a:endParaRPr/>
          </a:p>
          <a:p>
            <a:pPr marL="0" lvl="0" indent="0" algn="l" rtl="0">
              <a:lnSpc>
                <a:spcPct val="100000"/>
              </a:lnSpc>
              <a:spcBef>
                <a:spcPts val="0"/>
              </a:spcBef>
              <a:spcAft>
                <a:spcPts val="0"/>
              </a:spcAft>
              <a:buSzPts val="1400"/>
              <a:buNone/>
            </a:pPr>
            <a:endParaRPr b="1"/>
          </a:p>
          <a:p>
            <a:pPr marL="0" marR="0" lvl="0" indent="0" algn="l" rtl="0">
              <a:lnSpc>
                <a:spcPct val="100000"/>
              </a:lnSpc>
              <a:spcBef>
                <a:spcPts val="0"/>
              </a:spcBef>
              <a:spcAft>
                <a:spcPts val="0"/>
              </a:spcAft>
              <a:buClr>
                <a:srgbClr val="000000"/>
              </a:buClr>
              <a:buSzPts val="1400"/>
              <a:buFont typeface="Arial"/>
              <a:buNone/>
            </a:pPr>
            <a:r>
              <a:rPr lang="en-US" b="1"/>
              <a:t>Assistant: Wobble thumbs up on both hands</a:t>
            </a:r>
            <a:endParaRPr/>
          </a:p>
          <a:p>
            <a:pPr marL="0" lvl="0" indent="0" algn="l" rtl="0">
              <a:lnSpc>
                <a:spcPct val="100000"/>
              </a:lnSpc>
              <a:spcBef>
                <a:spcPts val="0"/>
              </a:spcBef>
              <a:spcAft>
                <a:spcPts val="0"/>
              </a:spcAft>
              <a:buSzPts val="1400"/>
              <a:buNone/>
            </a:pPr>
            <a:endParaRPr b="1"/>
          </a:p>
        </p:txBody>
      </p:sp>
      <p:sp>
        <p:nvSpPr>
          <p:cNvPr id="813" name="Google Shape;813;p57: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58: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Use your thumbs and tell us which one!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LEFT HAND – NORTH CENTRAL PLAINS</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a:t>Assistant: Wobble thumbs up on both hands</a:t>
            </a:r>
            <a:endParaRPr/>
          </a:p>
          <a:p>
            <a:pPr marL="0" lvl="0" indent="0" algn="l" rtl="0">
              <a:lnSpc>
                <a:spcPct val="100000"/>
              </a:lnSpc>
              <a:spcBef>
                <a:spcPts val="0"/>
              </a:spcBef>
              <a:spcAft>
                <a:spcPts val="0"/>
              </a:spcAft>
              <a:buSzPts val="1400"/>
              <a:buNone/>
            </a:pPr>
            <a:endParaRPr/>
          </a:p>
        </p:txBody>
      </p:sp>
      <p:sp>
        <p:nvSpPr>
          <p:cNvPr id="825" name="Google Shape;825;p58: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p59: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Use your thumbs and tell us which one!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LEFT HAND – MOUNTAINS &amp; BASINS</a:t>
            </a:r>
            <a:endParaRPr dirty="0"/>
          </a:p>
          <a:p>
            <a:pPr marL="0" lvl="0" indent="0" algn="l" rtl="0">
              <a:lnSpc>
                <a:spcPct val="100000"/>
              </a:lnSpc>
              <a:spcBef>
                <a:spcPts val="0"/>
              </a:spcBef>
              <a:spcAft>
                <a:spcPts val="0"/>
              </a:spcAft>
              <a:buSzPts val="1400"/>
              <a:buNone/>
            </a:pPr>
            <a:endParaRPr b="1" dirty="0"/>
          </a:p>
          <a:p>
            <a:pPr marL="0" marR="0" lvl="0" indent="0" algn="l" rtl="0">
              <a:lnSpc>
                <a:spcPct val="100000"/>
              </a:lnSpc>
              <a:spcBef>
                <a:spcPts val="0"/>
              </a:spcBef>
              <a:spcAft>
                <a:spcPts val="0"/>
              </a:spcAft>
              <a:buClr>
                <a:srgbClr val="000000"/>
              </a:buClr>
              <a:buSzPts val="1400"/>
              <a:buFont typeface="Arial"/>
              <a:buNone/>
            </a:pPr>
            <a:r>
              <a:rPr lang="en-US" b="1" dirty="0"/>
              <a:t>Assistant: Wobble thumbs up on both hands</a:t>
            </a:r>
            <a:endParaRPr dirty="0"/>
          </a:p>
          <a:p>
            <a:pPr marL="0" lvl="0" indent="0" algn="l" rtl="0">
              <a:lnSpc>
                <a:spcPct val="100000"/>
              </a:lnSpc>
              <a:spcBef>
                <a:spcPts val="0"/>
              </a:spcBef>
              <a:spcAft>
                <a:spcPts val="0"/>
              </a:spcAft>
              <a:buSzPts val="1400"/>
              <a:buNone/>
            </a:pPr>
            <a:endParaRPr b="1" dirty="0"/>
          </a:p>
        </p:txBody>
      </p:sp>
      <p:sp>
        <p:nvSpPr>
          <p:cNvPr id="837" name="Google Shape;837;p59: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p60: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Use your thumbs and tell us which one!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LEFT HAND – AUSTIN</a:t>
            </a:r>
            <a:endParaRPr/>
          </a:p>
          <a:p>
            <a:pPr marL="0" lvl="0" indent="0" algn="l" rtl="0">
              <a:lnSpc>
                <a:spcPct val="100000"/>
              </a:lnSpc>
              <a:spcBef>
                <a:spcPts val="0"/>
              </a:spcBef>
              <a:spcAft>
                <a:spcPts val="0"/>
              </a:spcAft>
              <a:buSzPts val="1400"/>
              <a:buNone/>
            </a:pPr>
            <a:endParaRPr b="1"/>
          </a:p>
          <a:p>
            <a:pPr marL="0" marR="0" lvl="0" indent="0" algn="l" rtl="0">
              <a:lnSpc>
                <a:spcPct val="100000"/>
              </a:lnSpc>
              <a:spcBef>
                <a:spcPts val="0"/>
              </a:spcBef>
              <a:spcAft>
                <a:spcPts val="0"/>
              </a:spcAft>
              <a:buClr>
                <a:srgbClr val="000000"/>
              </a:buClr>
              <a:buSzPts val="1400"/>
              <a:buFont typeface="Arial"/>
              <a:buNone/>
            </a:pPr>
            <a:r>
              <a:rPr lang="en-US" b="1"/>
              <a:t>Assistant: Wobble thumbs up on both hands</a:t>
            </a:r>
            <a:endParaRPr/>
          </a:p>
          <a:p>
            <a:pPr marL="0" lvl="0" indent="0" algn="l" rtl="0">
              <a:lnSpc>
                <a:spcPct val="100000"/>
              </a:lnSpc>
              <a:spcBef>
                <a:spcPts val="0"/>
              </a:spcBef>
              <a:spcAft>
                <a:spcPts val="0"/>
              </a:spcAft>
              <a:buSzPts val="1400"/>
              <a:buNone/>
            </a:pPr>
            <a:endParaRPr b="1"/>
          </a:p>
        </p:txBody>
      </p:sp>
      <p:sp>
        <p:nvSpPr>
          <p:cNvPr id="849" name="Google Shape;849;p60: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dirty="0"/>
              <a:t>There are four major geographic regions of Texas: </a:t>
            </a:r>
            <a:endParaRPr dirty="0"/>
          </a:p>
          <a:p>
            <a:pPr marL="285750" lvl="0" indent="-285750" algn="l" rtl="0">
              <a:lnSpc>
                <a:spcPct val="100000"/>
              </a:lnSpc>
              <a:spcBef>
                <a:spcPts val="0"/>
              </a:spcBef>
              <a:spcAft>
                <a:spcPts val="0"/>
              </a:spcAft>
              <a:buSzPts val="1400"/>
              <a:buFont typeface="Arial"/>
              <a:buChar char="•"/>
            </a:pPr>
            <a:r>
              <a:rPr lang="en-US" sz="1800" dirty="0"/>
              <a:t>Mountain and Basins, </a:t>
            </a:r>
            <a:endParaRPr dirty="0"/>
          </a:p>
          <a:p>
            <a:pPr marL="285750" lvl="0" indent="-285750" algn="l" rtl="0">
              <a:lnSpc>
                <a:spcPct val="100000"/>
              </a:lnSpc>
              <a:spcBef>
                <a:spcPts val="0"/>
              </a:spcBef>
              <a:spcAft>
                <a:spcPts val="0"/>
              </a:spcAft>
              <a:buSzPts val="1400"/>
              <a:buFont typeface="Arial"/>
              <a:buChar char="•"/>
            </a:pPr>
            <a:r>
              <a:rPr lang="en-US" sz="1800" dirty="0"/>
              <a:t>Great Plains </a:t>
            </a:r>
            <a:endParaRPr dirty="0"/>
          </a:p>
          <a:p>
            <a:pPr marL="285750" lvl="0" indent="-285750" algn="l" rtl="0">
              <a:lnSpc>
                <a:spcPct val="100000"/>
              </a:lnSpc>
              <a:spcBef>
                <a:spcPts val="0"/>
              </a:spcBef>
              <a:spcAft>
                <a:spcPts val="0"/>
              </a:spcAft>
              <a:buSzPts val="1400"/>
              <a:buFont typeface="Arial"/>
              <a:buChar char="•"/>
            </a:pPr>
            <a:r>
              <a:rPr lang="en-US" sz="1800" dirty="0"/>
              <a:t>North Central Plains</a:t>
            </a:r>
            <a:endParaRPr dirty="0"/>
          </a:p>
          <a:p>
            <a:pPr marL="285750" lvl="0" indent="-285750" algn="l" rtl="0">
              <a:lnSpc>
                <a:spcPct val="100000"/>
              </a:lnSpc>
              <a:spcBef>
                <a:spcPts val="0"/>
              </a:spcBef>
              <a:spcAft>
                <a:spcPts val="0"/>
              </a:spcAft>
              <a:buSzPts val="1400"/>
              <a:buFont typeface="Arial"/>
              <a:buChar char="•"/>
            </a:pPr>
            <a:r>
              <a:rPr lang="en-US" sz="1800" dirty="0"/>
              <a:t>Coastal Plains.</a:t>
            </a:r>
            <a:endParaRPr dirty="0"/>
          </a:p>
          <a:p>
            <a:pPr marL="0" lvl="0" indent="0" algn="l" rtl="0">
              <a:lnSpc>
                <a:spcPct val="100000"/>
              </a:lnSpc>
              <a:spcBef>
                <a:spcPts val="0"/>
              </a:spcBef>
              <a:spcAft>
                <a:spcPts val="0"/>
              </a:spcAft>
              <a:buSzPts val="1400"/>
              <a:buNone/>
            </a:pPr>
            <a:endParaRPr sz="1800" b="1" i="0" u="none" strike="noStrik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800" b="1" i="0" u="none" strike="noStrike" dirty="0">
                <a:solidFill>
                  <a:srgbClr val="000000"/>
                </a:solidFill>
                <a:latin typeface="Arial"/>
                <a:ea typeface="Arial"/>
                <a:cs typeface="Arial"/>
                <a:sym typeface="Arial"/>
              </a:rPr>
              <a:t>Assistant: Use a pointer to show each region on the map as the speaker mentions it.</a:t>
            </a:r>
            <a:endParaRPr sz="1800" b="1" dirty="0"/>
          </a:p>
        </p:txBody>
      </p:sp>
      <p:sp>
        <p:nvSpPr>
          <p:cNvPr id="162" name="Google Shape;162;p6: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61: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Use your thumbs and tell us which one!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LEFT HAND – COASTAL PLAINS</a:t>
            </a:r>
            <a:endParaRPr/>
          </a:p>
          <a:p>
            <a:pPr marL="0" lvl="0" indent="0" algn="l" rtl="0">
              <a:lnSpc>
                <a:spcPct val="100000"/>
              </a:lnSpc>
              <a:spcBef>
                <a:spcPts val="0"/>
              </a:spcBef>
              <a:spcAft>
                <a:spcPts val="0"/>
              </a:spcAft>
              <a:buSzPts val="1400"/>
              <a:buNone/>
            </a:pPr>
            <a:endParaRPr b="1"/>
          </a:p>
          <a:p>
            <a:pPr marL="0" marR="0" lvl="0" indent="0" algn="l" rtl="0">
              <a:lnSpc>
                <a:spcPct val="100000"/>
              </a:lnSpc>
              <a:spcBef>
                <a:spcPts val="0"/>
              </a:spcBef>
              <a:spcAft>
                <a:spcPts val="0"/>
              </a:spcAft>
              <a:buClr>
                <a:srgbClr val="000000"/>
              </a:buClr>
              <a:buSzPts val="1400"/>
              <a:buFont typeface="Arial"/>
              <a:buNone/>
            </a:pPr>
            <a:r>
              <a:rPr lang="en-US" b="1"/>
              <a:t>Assistant: Wobble thumbs up on both hands</a:t>
            </a:r>
            <a:endParaRPr/>
          </a:p>
          <a:p>
            <a:pPr marL="0" lvl="0" indent="0" algn="l" rtl="0">
              <a:lnSpc>
                <a:spcPct val="100000"/>
              </a:lnSpc>
              <a:spcBef>
                <a:spcPts val="0"/>
              </a:spcBef>
              <a:spcAft>
                <a:spcPts val="0"/>
              </a:spcAft>
              <a:buSzPts val="1400"/>
              <a:buNone/>
            </a:pPr>
            <a:endParaRPr b="1"/>
          </a:p>
        </p:txBody>
      </p:sp>
      <p:sp>
        <p:nvSpPr>
          <p:cNvPr id="862" name="Google Shape;862;p61: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p62: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a:t>Thank you for joining us for a “Tour of Texas!”  Who learned something new today?</a:t>
            </a:r>
            <a:endParaRPr sz="1800"/>
          </a:p>
          <a:p>
            <a:pPr marL="0" lvl="0" indent="0" algn="l" rtl="0">
              <a:lnSpc>
                <a:spcPct val="100000"/>
              </a:lnSpc>
              <a:spcBef>
                <a:spcPts val="0"/>
              </a:spcBef>
              <a:spcAft>
                <a:spcPts val="0"/>
              </a:spcAft>
              <a:buSzPts val="1400"/>
              <a:buNone/>
            </a:pPr>
            <a:r>
              <a:rPr lang="en-US" sz="1800"/>
              <a:t>We had such a great time visiting with you today!  </a:t>
            </a:r>
            <a:endParaRPr sz="1800"/>
          </a:p>
          <a:p>
            <a:pPr marL="0" lvl="0" indent="0" algn="l" rtl="0">
              <a:lnSpc>
                <a:spcPct val="100000"/>
              </a:lnSpc>
              <a:spcBef>
                <a:spcPts val="0"/>
              </a:spcBef>
              <a:spcAft>
                <a:spcPts val="0"/>
              </a:spcAft>
              <a:buSzPts val="1400"/>
              <a:buNone/>
            </a:pPr>
            <a:endParaRPr sz="1800"/>
          </a:p>
        </p:txBody>
      </p:sp>
      <p:sp>
        <p:nvSpPr>
          <p:cNvPr id="874" name="Google Shape;874;p62: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79" name="Google Shape;879;p63:notes"/>
          <p:cNvSpPr txBox="1">
            <a:spLocks noGrp="1"/>
          </p:cNvSpPr>
          <p:nvPr>
            <p:ph type="body" idx="1"/>
          </p:nvPr>
        </p:nvSpPr>
        <p:spPr>
          <a:xfrm>
            <a:off x="701040" y="4494675"/>
            <a:ext cx="5608320" cy="3660458"/>
          </a:xfrm>
          <a:prstGeom prst="rect">
            <a:avLst/>
          </a:prstGeom>
          <a:noFill/>
          <a:ln>
            <a:noFill/>
          </a:ln>
        </p:spPr>
        <p:txBody>
          <a:bodyPr spcFirstLastPara="1" wrap="square" lIns="93175" tIns="46575" rIns="93175" bIns="46575" anchor="t" anchorCtr="0">
            <a:noAutofit/>
          </a:bodyPr>
          <a:lstStyle/>
          <a:p>
            <a:pPr marL="228600" lvl="0" indent="0" algn="l" rtl="0">
              <a:lnSpc>
                <a:spcPct val="115000"/>
              </a:lnSpc>
              <a:spcBef>
                <a:spcPts val="0"/>
              </a:spcBef>
              <a:spcAft>
                <a:spcPts val="0"/>
              </a:spcAft>
              <a:buClr>
                <a:schemeClr val="dk1"/>
              </a:buClr>
              <a:buSzPts val="1100"/>
              <a:buFont typeface="Arial"/>
              <a:buNone/>
            </a:pPr>
            <a:r>
              <a:rPr lang="en-US" sz="1800"/>
              <a:t>And we would love to have a visit from you too! We hope you come visit us in March in AgVenture at the Houston Livestock Show and Rodeo, where you can meet Howdy &amp; Miss Moo! </a:t>
            </a:r>
            <a:endParaRPr/>
          </a:p>
          <a:p>
            <a:pPr marL="228600" lvl="0" indent="0" algn="l" rtl="0">
              <a:lnSpc>
                <a:spcPct val="115000"/>
              </a:lnSpc>
              <a:spcBef>
                <a:spcPts val="0"/>
              </a:spcBef>
              <a:spcAft>
                <a:spcPts val="0"/>
              </a:spcAft>
              <a:buClr>
                <a:schemeClr val="dk1"/>
              </a:buClr>
              <a:buSzPts val="1100"/>
              <a:buFont typeface="Arial"/>
              <a:buNone/>
            </a:pPr>
            <a:endParaRPr sz="1800"/>
          </a:p>
          <a:p>
            <a:pPr marL="228600" lvl="0" indent="0" algn="l" rtl="0">
              <a:lnSpc>
                <a:spcPct val="115000"/>
              </a:lnSpc>
              <a:spcBef>
                <a:spcPts val="0"/>
              </a:spcBef>
              <a:spcAft>
                <a:spcPts val="0"/>
              </a:spcAft>
              <a:buClr>
                <a:schemeClr val="dk1"/>
              </a:buClr>
              <a:buSzPts val="1100"/>
              <a:buFont typeface="Arial"/>
              <a:buNone/>
            </a:pPr>
            <a:r>
              <a:rPr lang="en-US" sz="1800"/>
              <a:t>Here’s something you can do right now to get into the Rodeo spirit!  Go to the rodeo website (</a:t>
            </a:r>
            <a:r>
              <a:rPr lang="en-US" sz="1800" u="sng">
                <a:solidFill>
                  <a:schemeClr val="hlink"/>
                </a:solidFill>
                <a:hlinkClick r:id="rId3"/>
              </a:rPr>
              <a:t>www.rodeohouston.com</a:t>
            </a:r>
            <a:r>
              <a:rPr lang="en-US" sz="1800"/>
              <a:t>) or to the RodeoHouston Facebook page to see all things rodeo, including fun videos of what happens during the rodeo. </a:t>
            </a:r>
            <a:endParaRPr sz="1800"/>
          </a:p>
          <a:p>
            <a:pPr marL="228600" lvl="0" indent="0" algn="l" rtl="0">
              <a:lnSpc>
                <a:spcPct val="115000"/>
              </a:lnSpc>
              <a:spcBef>
                <a:spcPts val="0"/>
              </a:spcBef>
              <a:spcAft>
                <a:spcPts val="0"/>
              </a:spcAft>
              <a:buSzPts val="1100"/>
              <a:buNone/>
            </a:pPr>
            <a:endParaRPr sz="1800"/>
          </a:p>
        </p:txBody>
      </p:sp>
      <p:sp>
        <p:nvSpPr>
          <p:cNvPr id="880" name="Google Shape;880;p6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Calibri"/>
                <a:ea typeface="Calibri"/>
                <a:cs typeface="Calibri"/>
                <a:sym typeface="Calibri"/>
              </a:rPr>
              <a:t>62</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p64:notes"/>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889" name="Google Shape;889;p6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7:notes"/>
          <p:cNvSpPr txBox="1">
            <a:spLocks noGrp="1"/>
          </p:cNvSpPr>
          <p:nvPr>
            <p:ph type="body" idx="1"/>
          </p:nvPr>
        </p:nvSpPr>
        <p:spPr>
          <a:xfrm>
            <a:off x="701040" y="4473892"/>
            <a:ext cx="5608320" cy="3997755"/>
          </a:xfrm>
          <a:prstGeom prst="rect">
            <a:avLst/>
          </a:prstGeom>
          <a:noFill/>
          <a:ln>
            <a:noFill/>
          </a:ln>
        </p:spPr>
        <p:txBody>
          <a:bodyPr spcFirstLastPara="1" wrap="square" lIns="93175" tIns="46575" rIns="93175" bIns="46575" anchor="t" anchorCtr="0">
            <a:noAutofit/>
          </a:bodyPr>
          <a:lstStyle/>
          <a:p>
            <a:r>
              <a:rPr lang="en-US" sz="1600" dirty="0"/>
              <a:t>Today we're touring the </a:t>
            </a:r>
            <a:r>
              <a:rPr lang="en-US" sz="1600" b="1" dirty="0"/>
              <a:t>4 major physical regions</a:t>
            </a:r>
            <a:r>
              <a:rPr lang="en-US" sz="1600" dirty="0"/>
              <a:t> of Texas</a:t>
            </a:r>
          </a:p>
          <a:p>
            <a:r>
              <a:rPr lang="en-US" sz="1600" dirty="0"/>
              <a:t>Pay attention to:</a:t>
            </a:r>
          </a:p>
          <a:p>
            <a:pPr lvl="1">
              <a:buFont typeface="Arial" panose="020B0604020202020204" pitchFamily="34" charset="0"/>
              <a:buChar char="•"/>
            </a:pPr>
            <a:r>
              <a:rPr lang="en-US" sz="1600" dirty="0"/>
              <a:t>Landforms</a:t>
            </a:r>
          </a:p>
          <a:p>
            <a:pPr lvl="1">
              <a:buFont typeface="Arial" panose="020B0604020202020204" pitchFamily="34" charset="0"/>
              <a:buChar char="•"/>
            </a:pPr>
            <a:r>
              <a:rPr lang="en-US" sz="1600" dirty="0"/>
              <a:t>Climate</a:t>
            </a:r>
          </a:p>
          <a:p>
            <a:pPr lvl="1">
              <a:buFont typeface="Arial" panose="020B0604020202020204" pitchFamily="34" charset="0"/>
              <a:buChar char="•"/>
            </a:pPr>
            <a:r>
              <a:rPr lang="en-US" sz="1600" dirty="0"/>
              <a:t>Vegetation</a:t>
            </a:r>
          </a:p>
          <a:p>
            <a:pPr lvl="1">
              <a:buFont typeface="Arial" panose="020B0604020202020204" pitchFamily="34" charset="0"/>
              <a:buChar char="•"/>
            </a:pPr>
            <a:r>
              <a:rPr lang="en-US" sz="1600" dirty="0"/>
              <a:t>Agriculture</a:t>
            </a:r>
          </a:p>
          <a:p>
            <a:pPr lvl="1">
              <a:buFont typeface="Arial" panose="020B0604020202020204" pitchFamily="34" charset="0"/>
              <a:buChar char="•"/>
            </a:pPr>
            <a:r>
              <a:rPr lang="en-US" sz="1600" dirty="0"/>
              <a:t>Jobs</a:t>
            </a:r>
          </a:p>
          <a:p>
            <a:endParaRPr lang="en-US" sz="1600" b="1" dirty="0"/>
          </a:p>
          <a:p>
            <a:r>
              <a:rPr lang="en-US" sz="1600" b="1" dirty="0"/>
              <a:t>Key Reminders:</a:t>
            </a:r>
            <a:endParaRPr lang="en-US" sz="1600" dirty="0"/>
          </a:p>
          <a:p>
            <a:r>
              <a:rPr lang="en-US" sz="1600" dirty="0"/>
              <a:t>Regions are </a:t>
            </a:r>
            <a:r>
              <a:rPr lang="en-US" sz="1600" b="1" dirty="0"/>
              <a:t>very large</a:t>
            </a:r>
            <a:r>
              <a:rPr lang="en-US" sz="1600" dirty="0"/>
              <a:t> — land and climate may vary a bit</a:t>
            </a:r>
          </a:p>
          <a:p>
            <a:pPr>
              <a:buFont typeface="Arial" panose="020B0604020202020204" pitchFamily="34" charset="0"/>
              <a:buChar char="•"/>
            </a:pPr>
            <a:r>
              <a:rPr lang="en-US" sz="1600" dirty="0"/>
              <a:t>We’ll highlight the </a:t>
            </a:r>
            <a:r>
              <a:rPr lang="en-US" sz="1600" b="1" dirty="0"/>
              <a:t>most common features</a:t>
            </a:r>
            <a:r>
              <a:rPr lang="en-US" sz="1600" dirty="0"/>
              <a:t> of each</a:t>
            </a:r>
          </a:p>
          <a:p>
            <a:pPr>
              <a:buFont typeface="Arial" panose="020B0604020202020204" pitchFamily="34" charset="0"/>
              <a:buChar char="•"/>
            </a:pPr>
            <a:r>
              <a:rPr lang="en-US" sz="1600" b="1" dirty="0"/>
              <a:t>Focus on Region-Specific Jobs:</a:t>
            </a:r>
            <a:endParaRPr lang="en-US" sz="1600" dirty="0"/>
          </a:p>
          <a:p>
            <a:pPr>
              <a:buFont typeface="Arial" panose="020B0604020202020204" pitchFamily="34" charset="0"/>
              <a:buChar char="•"/>
            </a:pPr>
            <a:r>
              <a:rPr lang="en-US" sz="1600" dirty="0"/>
              <a:t>Some jobs (like teachers, police, bankers) are everywhere</a:t>
            </a:r>
          </a:p>
          <a:p>
            <a:pPr>
              <a:buFont typeface="Arial" panose="020B0604020202020204" pitchFamily="34" charset="0"/>
              <a:buChar char="•"/>
            </a:pPr>
            <a:r>
              <a:rPr lang="en-US" sz="1600" dirty="0"/>
              <a:t>Today’s focus = jobs that depend on the </a:t>
            </a:r>
            <a:r>
              <a:rPr lang="en-US" sz="1600" b="1" dirty="0"/>
              <a:t>land, climate, or plants</a:t>
            </a:r>
            <a:r>
              <a:rPr lang="en-US" sz="1600" dirty="0"/>
              <a:t> in each region</a:t>
            </a:r>
          </a:p>
          <a:p>
            <a:pPr marL="457200" marR="0" lvl="1" indent="-228600" algn="l" rtl="0">
              <a:lnSpc>
                <a:spcPct val="100000"/>
              </a:lnSpc>
              <a:spcBef>
                <a:spcPts val="0"/>
              </a:spcBef>
              <a:spcAft>
                <a:spcPts val="0"/>
              </a:spcAft>
              <a:buSzPts val="1400"/>
              <a:buNone/>
            </a:pPr>
            <a:endParaRPr sz="1600" dirty="0"/>
          </a:p>
          <a:p>
            <a:pPr marL="457200" marR="0" lvl="1" indent="-228600" algn="l" rtl="0">
              <a:lnSpc>
                <a:spcPct val="100000"/>
              </a:lnSpc>
              <a:spcBef>
                <a:spcPts val="0"/>
              </a:spcBef>
              <a:spcAft>
                <a:spcPts val="0"/>
              </a:spcAft>
              <a:buSzPts val="1400"/>
              <a:buNone/>
            </a:pPr>
            <a:r>
              <a:rPr lang="en-US" dirty="0">
                <a:latin typeface="Arial"/>
                <a:ea typeface="Arial"/>
                <a:cs typeface="Arial"/>
                <a:sym typeface="Arial"/>
              </a:rPr>
              <a:t> </a:t>
            </a:r>
            <a:endParaRPr b="1" dirty="0">
              <a:latin typeface="Arial"/>
              <a:ea typeface="Arial"/>
              <a:cs typeface="Arial"/>
              <a:sym typeface="Arial"/>
            </a:endParaRPr>
          </a:p>
          <a:p>
            <a:pPr marL="457200" marR="0" lvl="1" indent="-228600" algn="l" rtl="0">
              <a:lnSpc>
                <a:spcPct val="100000"/>
              </a:lnSpc>
              <a:spcBef>
                <a:spcPts val="0"/>
              </a:spcBef>
              <a:spcAft>
                <a:spcPts val="0"/>
              </a:spcAft>
              <a:buSzPts val="1400"/>
              <a:buNone/>
            </a:pPr>
            <a:r>
              <a:rPr lang="en-US" b="1" dirty="0">
                <a:highlight>
                  <a:srgbClr val="FFFF00"/>
                </a:highlight>
                <a:latin typeface="Arial"/>
                <a:ea typeface="Arial"/>
                <a:cs typeface="Arial"/>
                <a:sym typeface="Arial"/>
              </a:rPr>
              <a:t>Assistant: </a:t>
            </a:r>
            <a:r>
              <a:rPr lang="en-US" dirty="0">
                <a:highlight>
                  <a:srgbClr val="FFFF00"/>
                </a:highlight>
                <a:latin typeface="Arial"/>
                <a:ea typeface="Arial"/>
                <a:cs typeface="Arial"/>
                <a:sym typeface="Arial"/>
              </a:rPr>
              <a:t>Po</a:t>
            </a:r>
            <a:r>
              <a:rPr lang="en-US" b="1" dirty="0">
                <a:highlight>
                  <a:srgbClr val="FFFF00"/>
                </a:highlight>
                <a:latin typeface="Arial"/>
                <a:ea typeface="Arial"/>
                <a:cs typeface="Arial"/>
                <a:sym typeface="Arial"/>
              </a:rPr>
              <a:t>int to each category on slide as discussed.</a:t>
            </a:r>
            <a:endParaRPr b="1" dirty="0">
              <a:latin typeface="Arial"/>
              <a:ea typeface="Arial"/>
              <a:cs typeface="Arial"/>
              <a:sym typeface="Arial"/>
            </a:endParaRPr>
          </a:p>
        </p:txBody>
      </p:sp>
      <p:sp>
        <p:nvSpPr>
          <p:cNvPr id="178" name="Google Shape;178;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8: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600" dirty="0"/>
              <a:t>Houston is the 4</a:t>
            </a:r>
            <a:r>
              <a:rPr lang="en-US" sz="1600" baseline="30000" dirty="0"/>
              <a:t>th</a:t>
            </a:r>
            <a:r>
              <a:rPr lang="en-US" sz="1600" dirty="0"/>
              <a:t> largest city in the United States</a:t>
            </a:r>
          </a:p>
          <a:p>
            <a:pPr marL="0" lvl="0" indent="0" algn="l" rtl="0">
              <a:lnSpc>
                <a:spcPct val="100000"/>
              </a:lnSpc>
              <a:spcBef>
                <a:spcPts val="0"/>
              </a:spcBef>
              <a:spcAft>
                <a:spcPts val="0"/>
              </a:spcAft>
              <a:buSzPts val="1400"/>
              <a:buNone/>
            </a:pPr>
            <a:endParaRPr lang="en-US" sz="1600" dirty="0"/>
          </a:p>
          <a:p>
            <a:pPr marL="0" lvl="0" indent="0" algn="l" rtl="0">
              <a:lnSpc>
                <a:spcPct val="100000"/>
              </a:lnSpc>
              <a:spcBef>
                <a:spcPts val="0"/>
              </a:spcBef>
              <a:spcAft>
                <a:spcPts val="0"/>
              </a:spcAft>
              <a:buSzPts val="1400"/>
              <a:buNone/>
            </a:pPr>
            <a:r>
              <a:rPr lang="en-US" sz="1600" dirty="0"/>
              <a:t>Dallas, Fort Worth, San Antonio, Austin, and El Paso, are also among the top 25 largest cities in the country.</a:t>
            </a:r>
          </a:p>
          <a:p>
            <a:pPr marL="0" lvl="0" indent="0" algn="l" rtl="0">
              <a:lnSpc>
                <a:spcPct val="100000"/>
              </a:lnSpc>
              <a:spcBef>
                <a:spcPts val="0"/>
              </a:spcBef>
              <a:spcAft>
                <a:spcPts val="0"/>
              </a:spcAft>
              <a:buSzPts val="1400"/>
              <a:buNone/>
            </a:pPr>
            <a:endParaRPr lang="en-US" sz="1600" dirty="0"/>
          </a:p>
          <a:p>
            <a:pPr marL="0" lvl="0" indent="0" algn="l" rtl="0">
              <a:lnSpc>
                <a:spcPct val="100000"/>
              </a:lnSpc>
              <a:spcBef>
                <a:spcPts val="0"/>
              </a:spcBef>
              <a:spcAft>
                <a:spcPts val="0"/>
              </a:spcAft>
              <a:buSzPts val="1400"/>
              <a:buNone/>
            </a:pPr>
            <a:r>
              <a:rPr lang="en-US" sz="1600" dirty="0"/>
              <a:t>Although there are many large cities in Texas, today we are going to focus on the non-city, or rural areas, on our trip around Texas.  That’s where we can see what the natural land is like, instead of just buildings and streets like in a city.</a:t>
            </a:r>
            <a:endParaRPr sz="1600" dirty="0"/>
          </a:p>
          <a:p>
            <a:pPr marL="0" lvl="0" indent="0" algn="l" rtl="0">
              <a:lnSpc>
                <a:spcPct val="100000"/>
              </a:lnSpc>
              <a:spcBef>
                <a:spcPts val="0"/>
              </a:spcBef>
              <a:spcAft>
                <a:spcPts val="0"/>
              </a:spcAft>
              <a:buSzPts val="1400"/>
              <a:buNone/>
            </a:pPr>
            <a:endParaRPr lang="en-US" sz="1600" dirty="0"/>
          </a:p>
        </p:txBody>
      </p:sp>
      <p:sp>
        <p:nvSpPr>
          <p:cNvPr id="196" name="Google Shape;196;p8: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9:notes"/>
          <p:cNvSpPr txBox="1">
            <a:spLocks noGrp="1"/>
          </p:cNvSpPr>
          <p:nvPr>
            <p:ph type="body" idx="1"/>
          </p:nvPr>
        </p:nvSpPr>
        <p:spPr>
          <a:xfrm>
            <a:off x="701040" y="4473893"/>
            <a:ext cx="5608200" cy="3660599"/>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800"/>
              <a:t>Let’s buckle up! Remember, keep your arms and legs inside the moving vehicle at all times!</a:t>
            </a:r>
            <a:endParaRPr sz="1800"/>
          </a:p>
        </p:txBody>
      </p:sp>
      <p:sp>
        <p:nvSpPr>
          <p:cNvPr id="205" name="Google Shape;205;p9:notes"/>
          <p:cNvSpPr txBox="1">
            <a:spLocks noGrp="1"/>
          </p:cNvSpPr>
          <p:nvPr>
            <p:ph type="sldNum" idx="12"/>
          </p:nvPr>
        </p:nvSpPr>
        <p:spPr>
          <a:xfrm>
            <a:off x="3970938" y="8829968"/>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pic>
        <p:nvPicPr>
          <p:cNvPr id="15" name="Google Shape;15;p6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66"/>
          <p:cNvSpPr txBox="1">
            <a:spLocks noGrp="1"/>
          </p:cNvSpPr>
          <p:nvPr>
            <p:ph type="ctrTitle"/>
          </p:nvPr>
        </p:nvSpPr>
        <p:spPr>
          <a:xfrm>
            <a:off x="0" y="5842000"/>
            <a:ext cx="12191999" cy="592668"/>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6"/>
          <p:cNvSpPr txBox="1">
            <a:spLocks noGrp="1"/>
          </p:cNvSpPr>
          <p:nvPr>
            <p:ph type="subTitle" idx="1"/>
          </p:nvPr>
        </p:nvSpPr>
        <p:spPr>
          <a:xfrm>
            <a:off x="0" y="6449041"/>
            <a:ext cx="12192000" cy="408959"/>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400"/>
              <a:buNone/>
              <a:defRPr sz="2400" b="1">
                <a:solidFill>
                  <a:schemeClr val="lt1"/>
                </a:solidFill>
              </a:defRPr>
            </a:lvl1pPr>
            <a:lvl2pPr lvl="1" algn="ctr">
              <a:lnSpc>
                <a:spcPct val="90000"/>
              </a:lnSpc>
              <a:spcBef>
                <a:spcPts val="500"/>
              </a:spcBef>
              <a:spcAft>
                <a:spcPts val="0"/>
              </a:spcAft>
              <a:buClr>
                <a:srgbClr val="0076A9"/>
              </a:buClr>
              <a:buSzPts val="2000"/>
              <a:buNone/>
              <a:defRPr sz="2000"/>
            </a:lvl2pPr>
            <a:lvl3pPr lvl="2" algn="ctr">
              <a:lnSpc>
                <a:spcPct val="90000"/>
              </a:lnSpc>
              <a:spcBef>
                <a:spcPts val="500"/>
              </a:spcBef>
              <a:spcAft>
                <a:spcPts val="0"/>
              </a:spcAft>
              <a:buClr>
                <a:srgbClr val="EF7622"/>
              </a:buClr>
              <a:buSzPts val="1800"/>
              <a:buNone/>
              <a:defRPr sz="1800"/>
            </a:lvl3pPr>
            <a:lvl4pPr lvl="3" algn="ctr">
              <a:lnSpc>
                <a:spcPct val="90000"/>
              </a:lnSpc>
              <a:spcBef>
                <a:spcPts val="500"/>
              </a:spcBef>
              <a:spcAft>
                <a:spcPts val="0"/>
              </a:spcAft>
              <a:buClr>
                <a:srgbClr val="512C1D"/>
              </a:buClr>
              <a:buSzPts val="1600"/>
              <a:buNone/>
              <a:defRPr sz="1600"/>
            </a:lvl4pPr>
            <a:lvl5pPr lvl="4" algn="ctr">
              <a:lnSpc>
                <a:spcPct val="90000"/>
              </a:lnSpc>
              <a:spcBef>
                <a:spcPts val="500"/>
              </a:spcBef>
              <a:spcAft>
                <a:spcPts val="0"/>
              </a:spcAft>
              <a:buClr>
                <a:srgbClr val="0076A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8"/>
        <p:cNvGrpSpPr/>
        <p:nvPr/>
      </p:nvGrpSpPr>
      <p:grpSpPr>
        <a:xfrm>
          <a:off x="0" y="0"/>
          <a:ext cx="0" cy="0"/>
          <a:chOff x="0" y="0"/>
          <a:chExt cx="0" cy="0"/>
        </a:xfrm>
      </p:grpSpPr>
      <p:sp>
        <p:nvSpPr>
          <p:cNvPr id="49" name="Google Shape;49;p7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rgbClr val="512C1D"/>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7"/>
          <p:cNvSpPr txBox="1">
            <a:spLocks noGrp="1"/>
          </p:cNvSpPr>
          <p:nvPr>
            <p:ph type="body" idx="1"/>
          </p:nvPr>
        </p:nvSpPr>
        <p:spPr>
          <a:xfrm>
            <a:off x="5183188" y="457201"/>
            <a:ext cx="5704945" cy="540385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512C1D"/>
              </a:buClr>
              <a:buSzPts val="3200"/>
              <a:buChar char="•"/>
              <a:defRPr sz="3200"/>
            </a:lvl1pPr>
            <a:lvl2pPr marL="914400" lvl="1" indent="-406400" algn="l">
              <a:lnSpc>
                <a:spcPct val="90000"/>
              </a:lnSpc>
              <a:spcBef>
                <a:spcPts val="500"/>
              </a:spcBef>
              <a:spcAft>
                <a:spcPts val="0"/>
              </a:spcAft>
              <a:buClr>
                <a:srgbClr val="0076A9"/>
              </a:buClr>
              <a:buSzPts val="2800"/>
              <a:buChar char="•"/>
              <a:defRPr sz="2800"/>
            </a:lvl2pPr>
            <a:lvl3pPr marL="1371600" lvl="2" indent="-381000" algn="l">
              <a:lnSpc>
                <a:spcPct val="90000"/>
              </a:lnSpc>
              <a:spcBef>
                <a:spcPts val="500"/>
              </a:spcBef>
              <a:spcAft>
                <a:spcPts val="0"/>
              </a:spcAft>
              <a:buClr>
                <a:srgbClr val="EF7622"/>
              </a:buClr>
              <a:buSzPts val="2400"/>
              <a:buChar char="•"/>
              <a:defRPr sz="2400"/>
            </a:lvl3pPr>
            <a:lvl4pPr marL="1828800" lvl="3" indent="-355600" algn="l">
              <a:lnSpc>
                <a:spcPct val="90000"/>
              </a:lnSpc>
              <a:spcBef>
                <a:spcPts val="500"/>
              </a:spcBef>
              <a:spcAft>
                <a:spcPts val="0"/>
              </a:spcAft>
              <a:buClr>
                <a:srgbClr val="512C1D"/>
              </a:buClr>
              <a:buSzPts val="2000"/>
              <a:buChar char="•"/>
              <a:defRPr sz="2000"/>
            </a:lvl4pPr>
            <a:lvl5pPr marL="2286000" lvl="4" indent="-355600" algn="l">
              <a:lnSpc>
                <a:spcPct val="90000"/>
              </a:lnSpc>
              <a:spcBef>
                <a:spcPts val="500"/>
              </a:spcBef>
              <a:spcAft>
                <a:spcPts val="0"/>
              </a:spcAft>
              <a:buClr>
                <a:srgbClr val="0076A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1" name="Google Shape;51;p7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12C1D"/>
              </a:buClr>
              <a:buSzPts val="1600"/>
              <a:buNone/>
              <a:defRPr sz="1600"/>
            </a:lvl1pPr>
            <a:lvl2pPr marL="914400" lvl="1" indent="-228600" algn="l">
              <a:lnSpc>
                <a:spcPct val="90000"/>
              </a:lnSpc>
              <a:spcBef>
                <a:spcPts val="500"/>
              </a:spcBef>
              <a:spcAft>
                <a:spcPts val="0"/>
              </a:spcAft>
              <a:buClr>
                <a:srgbClr val="0076A9"/>
              </a:buClr>
              <a:buSzPts val="1400"/>
              <a:buNone/>
              <a:defRPr sz="1400"/>
            </a:lvl2pPr>
            <a:lvl3pPr marL="1371600" lvl="2" indent="-228600" algn="l">
              <a:lnSpc>
                <a:spcPct val="90000"/>
              </a:lnSpc>
              <a:spcBef>
                <a:spcPts val="500"/>
              </a:spcBef>
              <a:spcAft>
                <a:spcPts val="0"/>
              </a:spcAft>
              <a:buClr>
                <a:srgbClr val="EF7622"/>
              </a:buClr>
              <a:buSzPts val="1200"/>
              <a:buNone/>
              <a:defRPr sz="1200"/>
            </a:lvl3pPr>
            <a:lvl4pPr marL="1828800" lvl="3" indent="-228600" algn="l">
              <a:lnSpc>
                <a:spcPct val="90000"/>
              </a:lnSpc>
              <a:spcBef>
                <a:spcPts val="500"/>
              </a:spcBef>
              <a:spcAft>
                <a:spcPts val="0"/>
              </a:spcAft>
              <a:buClr>
                <a:srgbClr val="512C1D"/>
              </a:buClr>
              <a:buSzPts val="1000"/>
              <a:buNone/>
              <a:defRPr sz="1000"/>
            </a:lvl4pPr>
            <a:lvl5pPr marL="2286000" lvl="4" indent="-228600" algn="l">
              <a:lnSpc>
                <a:spcPct val="90000"/>
              </a:lnSpc>
              <a:spcBef>
                <a:spcPts val="500"/>
              </a:spcBef>
              <a:spcAft>
                <a:spcPts val="0"/>
              </a:spcAft>
              <a:buClr>
                <a:srgbClr val="0076A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77"/>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
        <p:cNvGrpSpPr/>
        <p:nvPr/>
      </p:nvGrpSpPr>
      <p:grpSpPr>
        <a:xfrm>
          <a:off x="0" y="0"/>
          <a:ext cx="0" cy="0"/>
          <a:chOff x="0" y="0"/>
          <a:chExt cx="0" cy="0"/>
        </a:xfrm>
      </p:grpSpPr>
      <p:sp>
        <p:nvSpPr>
          <p:cNvPr id="54" name="Google Shape;54;p7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rgbClr val="512C1D"/>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8"/>
          <p:cNvSpPr>
            <a:spLocks noGrp="1"/>
          </p:cNvSpPr>
          <p:nvPr>
            <p:ph type="pic" idx="2"/>
          </p:nvPr>
        </p:nvSpPr>
        <p:spPr>
          <a:xfrm>
            <a:off x="5183188" y="457201"/>
            <a:ext cx="5704945" cy="5403850"/>
          </a:xfrm>
          <a:prstGeom prst="rect">
            <a:avLst/>
          </a:prstGeom>
          <a:noFill/>
          <a:ln>
            <a:noFill/>
          </a:ln>
        </p:spPr>
      </p:sp>
      <p:sp>
        <p:nvSpPr>
          <p:cNvPr id="56" name="Google Shape;56;p7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12C1D"/>
              </a:buClr>
              <a:buSzPts val="1600"/>
              <a:buNone/>
              <a:defRPr sz="1600"/>
            </a:lvl1pPr>
            <a:lvl2pPr marL="914400" lvl="1" indent="-228600" algn="l">
              <a:lnSpc>
                <a:spcPct val="90000"/>
              </a:lnSpc>
              <a:spcBef>
                <a:spcPts val="500"/>
              </a:spcBef>
              <a:spcAft>
                <a:spcPts val="0"/>
              </a:spcAft>
              <a:buClr>
                <a:srgbClr val="0076A9"/>
              </a:buClr>
              <a:buSzPts val="1400"/>
              <a:buNone/>
              <a:defRPr sz="1400"/>
            </a:lvl2pPr>
            <a:lvl3pPr marL="1371600" lvl="2" indent="-228600" algn="l">
              <a:lnSpc>
                <a:spcPct val="90000"/>
              </a:lnSpc>
              <a:spcBef>
                <a:spcPts val="500"/>
              </a:spcBef>
              <a:spcAft>
                <a:spcPts val="0"/>
              </a:spcAft>
              <a:buClr>
                <a:srgbClr val="EF7622"/>
              </a:buClr>
              <a:buSzPts val="1200"/>
              <a:buNone/>
              <a:defRPr sz="1200"/>
            </a:lvl3pPr>
            <a:lvl4pPr marL="1828800" lvl="3" indent="-228600" algn="l">
              <a:lnSpc>
                <a:spcPct val="90000"/>
              </a:lnSpc>
              <a:spcBef>
                <a:spcPts val="500"/>
              </a:spcBef>
              <a:spcAft>
                <a:spcPts val="0"/>
              </a:spcAft>
              <a:buClr>
                <a:srgbClr val="512C1D"/>
              </a:buClr>
              <a:buSzPts val="1000"/>
              <a:buNone/>
              <a:defRPr sz="1000"/>
            </a:lvl4pPr>
            <a:lvl5pPr marL="2286000" lvl="4" indent="-228600" algn="l">
              <a:lnSpc>
                <a:spcPct val="90000"/>
              </a:lnSpc>
              <a:spcBef>
                <a:spcPts val="500"/>
              </a:spcBef>
              <a:spcAft>
                <a:spcPts val="0"/>
              </a:spcAft>
              <a:buClr>
                <a:srgbClr val="0076A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78"/>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58"/>
        <p:cNvGrpSpPr/>
        <p:nvPr/>
      </p:nvGrpSpPr>
      <p:grpSpPr>
        <a:xfrm>
          <a:off x="0" y="0"/>
          <a:ext cx="0" cy="0"/>
          <a:chOff x="0" y="0"/>
          <a:chExt cx="0" cy="0"/>
        </a:xfrm>
      </p:grpSpPr>
      <p:pic>
        <p:nvPicPr>
          <p:cNvPr id="59" name="Google Shape;59;p79"/>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736056" y="365125"/>
            <a:ext cx="9632092"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12C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txBox="1">
            <a:spLocks noGrp="1"/>
          </p:cNvSpPr>
          <p:nvPr>
            <p:ph type="body" idx="1"/>
          </p:nvPr>
        </p:nvSpPr>
        <p:spPr>
          <a:xfrm>
            <a:off x="736056" y="1825625"/>
            <a:ext cx="9632092"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73"/>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
        <p:cNvGrpSpPr/>
        <p:nvPr/>
      </p:nvGrpSpPr>
      <p:grpSpPr>
        <a:xfrm>
          <a:off x="0" y="0"/>
          <a:ext cx="0" cy="0"/>
          <a:chOff x="0" y="0"/>
          <a:chExt cx="0" cy="0"/>
        </a:xfrm>
      </p:grpSpPr>
      <p:pic>
        <p:nvPicPr>
          <p:cNvPr id="70" name="Google Shape;70;p8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1" name="Google Shape;71;p80"/>
          <p:cNvSpPr txBox="1">
            <a:spLocks noGrp="1"/>
          </p:cNvSpPr>
          <p:nvPr>
            <p:ph type="ctrTitle"/>
          </p:nvPr>
        </p:nvSpPr>
        <p:spPr>
          <a:xfrm>
            <a:off x="0" y="5842000"/>
            <a:ext cx="12191999" cy="59266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80"/>
          <p:cNvSpPr txBox="1">
            <a:spLocks noGrp="1"/>
          </p:cNvSpPr>
          <p:nvPr>
            <p:ph type="subTitle" idx="1"/>
          </p:nvPr>
        </p:nvSpPr>
        <p:spPr>
          <a:xfrm>
            <a:off x="0" y="6449041"/>
            <a:ext cx="12192000" cy="408959"/>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400"/>
              <a:buNone/>
              <a:defRPr sz="2400" b="1">
                <a:solidFill>
                  <a:schemeClr val="lt1"/>
                </a:solidFill>
              </a:defRPr>
            </a:lvl1pPr>
            <a:lvl2pPr lvl="1" algn="ctr">
              <a:lnSpc>
                <a:spcPct val="90000"/>
              </a:lnSpc>
              <a:spcBef>
                <a:spcPts val="500"/>
              </a:spcBef>
              <a:spcAft>
                <a:spcPts val="0"/>
              </a:spcAft>
              <a:buClr>
                <a:srgbClr val="0076A9"/>
              </a:buClr>
              <a:buSzPts val="2000"/>
              <a:buNone/>
              <a:defRPr sz="2000"/>
            </a:lvl2pPr>
            <a:lvl3pPr lvl="2" algn="ctr">
              <a:lnSpc>
                <a:spcPct val="90000"/>
              </a:lnSpc>
              <a:spcBef>
                <a:spcPts val="500"/>
              </a:spcBef>
              <a:spcAft>
                <a:spcPts val="0"/>
              </a:spcAft>
              <a:buClr>
                <a:srgbClr val="EF7622"/>
              </a:buClr>
              <a:buSzPts val="1800"/>
              <a:buNone/>
              <a:defRPr sz="1800"/>
            </a:lvl3pPr>
            <a:lvl4pPr lvl="3" algn="ctr">
              <a:lnSpc>
                <a:spcPct val="90000"/>
              </a:lnSpc>
              <a:spcBef>
                <a:spcPts val="500"/>
              </a:spcBef>
              <a:spcAft>
                <a:spcPts val="0"/>
              </a:spcAft>
              <a:buClr>
                <a:srgbClr val="512C1D"/>
              </a:buClr>
              <a:buSzPts val="1600"/>
              <a:buNone/>
              <a:defRPr sz="1600"/>
            </a:lvl4pPr>
            <a:lvl5pPr lvl="4" algn="ctr">
              <a:lnSpc>
                <a:spcPct val="90000"/>
              </a:lnSpc>
              <a:spcBef>
                <a:spcPts val="500"/>
              </a:spcBef>
              <a:spcAft>
                <a:spcPts val="0"/>
              </a:spcAft>
              <a:buClr>
                <a:srgbClr val="0076A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73"/>
        <p:cNvGrpSpPr/>
        <p:nvPr/>
      </p:nvGrpSpPr>
      <p:grpSpPr>
        <a:xfrm>
          <a:off x="0" y="0"/>
          <a:ext cx="0" cy="0"/>
          <a:chOff x="0" y="0"/>
          <a:chExt cx="0" cy="0"/>
        </a:xfrm>
      </p:grpSpPr>
      <p:pic>
        <p:nvPicPr>
          <p:cNvPr id="74" name="Google Shape;74;p8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5" name="Google Shape;75;p81"/>
          <p:cNvSpPr txBox="1">
            <a:spLocks noGrp="1"/>
          </p:cNvSpPr>
          <p:nvPr>
            <p:ph type="title"/>
          </p:nvPr>
        </p:nvSpPr>
        <p:spPr>
          <a:xfrm>
            <a:off x="831850" y="2120429"/>
            <a:ext cx="10515600" cy="1380652"/>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7500"/>
              <a:buFont typeface="Arial"/>
              <a:buNone/>
              <a:defRPr sz="7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
        <p:cNvGrpSpPr/>
        <p:nvPr/>
      </p:nvGrpSpPr>
      <p:grpSpPr>
        <a:xfrm>
          <a:off x="0" y="0"/>
          <a:ext cx="0" cy="0"/>
          <a:chOff x="0" y="0"/>
          <a:chExt cx="0" cy="0"/>
        </a:xfrm>
      </p:grpSpPr>
      <p:sp>
        <p:nvSpPr>
          <p:cNvPr id="77" name="Google Shape;77;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12C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8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8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82"/>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8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12C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8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EF7622"/>
              </a:buClr>
              <a:buSzPts val="3200"/>
              <a:buNone/>
              <a:defRPr sz="3200" b="1">
                <a:solidFill>
                  <a:srgbClr val="EF7622"/>
                </a:solidFill>
              </a:defRPr>
            </a:lvl1pPr>
            <a:lvl2pPr marL="914400" lvl="1" indent="-228600" algn="l">
              <a:lnSpc>
                <a:spcPct val="90000"/>
              </a:lnSpc>
              <a:spcBef>
                <a:spcPts val="500"/>
              </a:spcBef>
              <a:spcAft>
                <a:spcPts val="0"/>
              </a:spcAft>
              <a:buClr>
                <a:srgbClr val="0076A9"/>
              </a:buClr>
              <a:buSzPts val="2000"/>
              <a:buNone/>
              <a:defRPr sz="2000" b="1"/>
            </a:lvl2pPr>
            <a:lvl3pPr marL="1371600" lvl="2" indent="-228600" algn="l">
              <a:lnSpc>
                <a:spcPct val="90000"/>
              </a:lnSpc>
              <a:spcBef>
                <a:spcPts val="500"/>
              </a:spcBef>
              <a:spcAft>
                <a:spcPts val="0"/>
              </a:spcAft>
              <a:buClr>
                <a:srgbClr val="EF7622"/>
              </a:buClr>
              <a:buSzPts val="1800"/>
              <a:buNone/>
              <a:defRPr sz="1800" b="1"/>
            </a:lvl3pPr>
            <a:lvl4pPr marL="1828800" lvl="3" indent="-228600" algn="l">
              <a:lnSpc>
                <a:spcPct val="90000"/>
              </a:lnSpc>
              <a:spcBef>
                <a:spcPts val="500"/>
              </a:spcBef>
              <a:spcAft>
                <a:spcPts val="0"/>
              </a:spcAft>
              <a:buClr>
                <a:srgbClr val="512C1D"/>
              </a:buClr>
              <a:buSzPts val="1600"/>
              <a:buNone/>
              <a:defRPr sz="1600" b="1"/>
            </a:lvl4pPr>
            <a:lvl5pPr marL="2286000" lvl="4" indent="-228600" algn="l">
              <a:lnSpc>
                <a:spcPct val="90000"/>
              </a:lnSpc>
              <a:spcBef>
                <a:spcPts val="500"/>
              </a:spcBef>
              <a:spcAft>
                <a:spcPts val="0"/>
              </a:spcAft>
              <a:buClr>
                <a:srgbClr val="0076A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4" name="Google Shape;84;p8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8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EF7622"/>
              </a:buClr>
              <a:buSzPts val="3200"/>
              <a:buNone/>
              <a:defRPr sz="3200" b="1">
                <a:solidFill>
                  <a:srgbClr val="EF7622"/>
                </a:solidFill>
              </a:defRPr>
            </a:lvl1pPr>
            <a:lvl2pPr marL="914400" lvl="1" indent="-228600" algn="l">
              <a:lnSpc>
                <a:spcPct val="90000"/>
              </a:lnSpc>
              <a:spcBef>
                <a:spcPts val="500"/>
              </a:spcBef>
              <a:spcAft>
                <a:spcPts val="0"/>
              </a:spcAft>
              <a:buClr>
                <a:srgbClr val="0076A9"/>
              </a:buClr>
              <a:buSzPts val="2000"/>
              <a:buNone/>
              <a:defRPr sz="2000" b="1"/>
            </a:lvl2pPr>
            <a:lvl3pPr marL="1371600" lvl="2" indent="-228600" algn="l">
              <a:lnSpc>
                <a:spcPct val="90000"/>
              </a:lnSpc>
              <a:spcBef>
                <a:spcPts val="500"/>
              </a:spcBef>
              <a:spcAft>
                <a:spcPts val="0"/>
              </a:spcAft>
              <a:buClr>
                <a:srgbClr val="EF7622"/>
              </a:buClr>
              <a:buSzPts val="1800"/>
              <a:buNone/>
              <a:defRPr sz="1800" b="1"/>
            </a:lvl3pPr>
            <a:lvl4pPr marL="1828800" lvl="3" indent="-228600" algn="l">
              <a:lnSpc>
                <a:spcPct val="90000"/>
              </a:lnSpc>
              <a:spcBef>
                <a:spcPts val="500"/>
              </a:spcBef>
              <a:spcAft>
                <a:spcPts val="0"/>
              </a:spcAft>
              <a:buClr>
                <a:srgbClr val="512C1D"/>
              </a:buClr>
              <a:buSzPts val="1600"/>
              <a:buNone/>
              <a:defRPr sz="1600" b="1"/>
            </a:lvl4pPr>
            <a:lvl5pPr marL="2286000" lvl="4" indent="-228600" algn="l">
              <a:lnSpc>
                <a:spcPct val="90000"/>
              </a:lnSpc>
              <a:spcBef>
                <a:spcPts val="500"/>
              </a:spcBef>
              <a:spcAft>
                <a:spcPts val="0"/>
              </a:spcAft>
              <a:buClr>
                <a:srgbClr val="0076A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 name="Google Shape;86;p8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83"/>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
        <p:cNvGrpSpPr/>
        <p:nvPr/>
      </p:nvGrpSpPr>
      <p:grpSpPr>
        <a:xfrm>
          <a:off x="0" y="0"/>
          <a:ext cx="0" cy="0"/>
          <a:chOff x="0" y="0"/>
          <a:chExt cx="0" cy="0"/>
        </a:xfrm>
      </p:grpSpPr>
      <p:sp>
        <p:nvSpPr>
          <p:cNvPr id="89" name="Google Shape;89;p84"/>
          <p:cNvSpPr txBox="1">
            <a:spLocks noGrp="1"/>
          </p:cNvSpPr>
          <p:nvPr>
            <p:ph type="title"/>
          </p:nvPr>
        </p:nvSpPr>
        <p:spPr>
          <a:xfrm>
            <a:off x="1721708" y="365125"/>
            <a:ext cx="9632092"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12C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84"/>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p85"/>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
        <p:cNvGrpSpPr/>
        <p:nvPr/>
      </p:nvGrpSpPr>
      <p:grpSpPr>
        <a:xfrm>
          <a:off x="0" y="0"/>
          <a:ext cx="0" cy="0"/>
          <a:chOff x="0" y="0"/>
          <a:chExt cx="0" cy="0"/>
        </a:xfrm>
      </p:grpSpPr>
      <p:sp>
        <p:nvSpPr>
          <p:cNvPr id="19" name="Google Shape;19;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512C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67"/>
          <p:cNvSpPr txBox="1">
            <a:spLocks noGrp="1"/>
          </p:cNvSpPr>
          <p:nvPr>
            <p:ph type="body" idx="2"/>
          </p:nvPr>
        </p:nvSpPr>
        <p:spPr>
          <a:xfrm>
            <a:off x="5878675" y="1904650"/>
            <a:ext cx="5181600" cy="43512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67"/>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3"/>
        <p:cNvGrpSpPr/>
        <p:nvPr/>
      </p:nvGrpSpPr>
      <p:grpSpPr>
        <a:xfrm>
          <a:off x="0" y="0"/>
          <a:ext cx="0" cy="0"/>
          <a:chOff x="0" y="0"/>
          <a:chExt cx="0" cy="0"/>
        </a:xfrm>
      </p:grpSpPr>
      <p:sp>
        <p:nvSpPr>
          <p:cNvPr id="94" name="Google Shape;94;p8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512C1D"/>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86"/>
          <p:cNvSpPr txBox="1">
            <a:spLocks noGrp="1"/>
          </p:cNvSpPr>
          <p:nvPr>
            <p:ph type="body" idx="1"/>
          </p:nvPr>
        </p:nvSpPr>
        <p:spPr>
          <a:xfrm>
            <a:off x="5183188" y="457201"/>
            <a:ext cx="5704945" cy="540385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512C1D"/>
              </a:buClr>
              <a:buSzPts val="3200"/>
              <a:buChar char="•"/>
              <a:defRPr sz="3200"/>
            </a:lvl1pPr>
            <a:lvl2pPr marL="914400" lvl="1" indent="-406400" algn="l">
              <a:lnSpc>
                <a:spcPct val="90000"/>
              </a:lnSpc>
              <a:spcBef>
                <a:spcPts val="500"/>
              </a:spcBef>
              <a:spcAft>
                <a:spcPts val="0"/>
              </a:spcAft>
              <a:buClr>
                <a:srgbClr val="0076A9"/>
              </a:buClr>
              <a:buSzPts val="2800"/>
              <a:buChar char="•"/>
              <a:defRPr sz="2800"/>
            </a:lvl2pPr>
            <a:lvl3pPr marL="1371600" lvl="2" indent="-381000" algn="l">
              <a:lnSpc>
                <a:spcPct val="90000"/>
              </a:lnSpc>
              <a:spcBef>
                <a:spcPts val="500"/>
              </a:spcBef>
              <a:spcAft>
                <a:spcPts val="0"/>
              </a:spcAft>
              <a:buClr>
                <a:srgbClr val="EF7622"/>
              </a:buClr>
              <a:buSzPts val="2400"/>
              <a:buChar char="•"/>
              <a:defRPr sz="2400"/>
            </a:lvl3pPr>
            <a:lvl4pPr marL="1828800" lvl="3" indent="-355600" algn="l">
              <a:lnSpc>
                <a:spcPct val="90000"/>
              </a:lnSpc>
              <a:spcBef>
                <a:spcPts val="500"/>
              </a:spcBef>
              <a:spcAft>
                <a:spcPts val="0"/>
              </a:spcAft>
              <a:buClr>
                <a:srgbClr val="512C1D"/>
              </a:buClr>
              <a:buSzPts val="2000"/>
              <a:buChar char="•"/>
              <a:defRPr sz="2000"/>
            </a:lvl4pPr>
            <a:lvl5pPr marL="2286000" lvl="4" indent="-355600" algn="l">
              <a:lnSpc>
                <a:spcPct val="90000"/>
              </a:lnSpc>
              <a:spcBef>
                <a:spcPts val="500"/>
              </a:spcBef>
              <a:spcAft>
                <a:spcPts val="0"/>
              </a:spcAft>
              <a:buClr>
                <a:srgbClr val="0076A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6" name="Google Shape;96;p8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12C1D"/>
              </a:buClr>
              <a:buSzPts val="1600"/>
              <a:buNone/>
              <a:defRPr sz="1600"/>
            </a:lvl1pPr>
            <a:lvl2pPr marL="914400" lvl="1" indent="-228600" algn="l">
              <a:lnSpc>
                <a:spcPct val="90000"/>
              </a:lnSpc>
              <a:spcBef>
                <a:spcPts val="500"/>
              </a:spcBef>
              <a:spcAft>
                <a:spcPts val="0"/>
              </a:spcAft>
              <a:buClr>
                <a:srgbClr val="0076A9"/>
              </a:buClr>
              <a:buSzPts val="1400"/>
              <a:buNone/>
              <a:defRPr sz="1400"/>
            </a:lvl2pPr>
            <a:lvl3pPr marL="1371600" lvl="2" indent="-228600" algn="l">
              <a:lnSpc>
                <a:spcPct val="90000"/>
              </a:lnSpc>
              <a:spcBef>
                <a:spcPts val="500"/>
              </a:spcBef>
              <a:spcAft>
                <a:spcPts val="0"/>
              </a:spcAft>
              <a:buClr>
                <a:srgbClr val="EF7622"/>
              </a:buClr>
              <a:buSzPts val="1200"/>
              <a:buNone/>
              <a:defRPr sz="1200"/>
            </a:lvl3pPr>
            <a:lvl4pPr marL="1828800" lvl="3" indent="-228600" algn="l">
              <a:lnSpc>
                <a:spcPct val="90000"/>
              </a:lnSpc>
              <a:spcBef>
                <a:spcPts val="500"/>
              </a:spcBef>
              <a:spcAft>
                <a:spcPts val="0"/>
              </a:spcAft>
              <a:buClr>
                <a:srgbClr val="512C1D"/>
              </a:buClr>
              <a:buSzPts val="1000"/>
              <a:buNone/>
              <a:defRPr sz="1000"/>
            </a:lvl4pPr>
            <a:lvl5pPr marL="2286000" lvl="4" indent="-228600" algn="l">
              <a:lnSpc>
                <a:spcPct val="90000"/>
              </a:lnSpc>
              <a:spcBef>
                <a:spcPts val="500"/>
              </a:spcBef>
              <a:spcAft>
                <a:spcPts val="0"/>
              </a:spcAft>
              <a:buClr>
                <a:srgbClr val="0076A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7" name="Google Shape;97;p86"/>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8"/>
        <p:cNvGrpSpPr/>
        <p:nvPr/>
      </p:nvGrpSpPr>
      <p:grpSpPr>
        <a:xfrm>
          <a:off x="0" y="0"/>
          <a:ext cx="0" cy="0"/>
          <a:chOff x="0" y="0"/>
          <a:chExt cx="0" cy="0"/>
        </a:xfrm>
      </p:grpSpPr>
      <p:sp>
        <p:nvSpPr>
          <p:cNvPr id="99" name="Google Shape;99;p8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512C1D"/>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87"/>
          <p:cNvSpPr>
            <a:spLocks noGrp="1"/>
          </p:cNvSpPr>
          <p:nvPr>
            <p:ph type="pic" idx="2"/>
          </p:nvPr>
        </p:nvSpPr>
        <p:spPr>
          <a:xfrm>
            <a:off x="5183188" y="457201"/>
            <a:ext cx="5704945" cy="5403850"/>
          </a:xfrm>
          <a:prstGeom prst="rect">
            <a:avLst/>
          </a:prstGeom>
          <a:noFill/>
          <a:ln>
            <a:noFill/>
          </a:ln>
        </p:spPr>
      </p:sp>
      <p:sp>
        <p:nvSpPr>
          <p:cNvPr id="101" name="Google Shape;101;p8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12C1D"/>
              </a:buClr>
              <a:buSzPts val="1600"/>
              <a:buNone/>
              <a:defRPr sz="1600"/>
            </a:lvl1pPr>
            <a:lvl2pPr marL="914400" lvl="1" indent="-228600" algn="l">
              <a:lnSpc>
                <a:spcPct val="90000"/>
              </a:lnSpc>
              <a:spcBef>
                <a:spcPts val="500"/>
              </a:spcBef>
              <a:spcAft>
                <a:spcPts val="0"/>
              </a:spcAft>
              <a:buClr>
                <a:srgbClr val="0076A9"/>
              </a:buClr>
              <a:buSzPts val="1400"/>
              <a:buNone/>
              <a:defRPr sz="1400"/>
            </a:lvl2pPr>
            <a:lvl3pPr marL="1371600" lvl="2" indent="-228600" algn="l">
              <a:lnSpc>
                <a:spcPct val="90000"/>
              </a:lnSpc>
              <a:spcBef>
                <a:spcPts val="500"/>
              </a:spcBef>
              <a:spcAft>
                <a:spcPts val="0"/>
              </a:spcAft>
              <a:buClr>
                <a:srgbClr val="EF7622"/>
              </a:buClr>
              <a:buSzPts val="1200"/>
              <a:buNone/>
              <a:defRPr sz="1200"/>
            </a:lvl3pPr>
            <a:lvl4pPr marL="1828800" lvl="3" indent="-228600" algn="l">
              <a:lnSpc>
                <a:spcPct val="90000"/>
              </a:lnSpc>
              <a:spcBef>
                <a:spcPts val="500"/>
              </a:spcBef>
              <a:spcAft>
                <a:spcPts val="0"/>
              </a:spcAft>
              <a:buClr>
                <a:srgbClr val="512C1D"/>
              </a:buClr>
              <a:buSzPts val="1000"/>
              <a:buNone/>
              <a:defRPr sz="1000"/>
            </a:lvl4pPr>
            <a:lvl5pPr marL="2286000" lvl="4" indent="-228600" algn="l">
              <a:lnSpc>
                <a:spcPct val="90000"/>
              </a:lnSpc>
              <a:spcBef>
                <a:spcPts val="500"/>
              </a:spcBef>
              <a:spcAft>
                <a:spcPts val="0"/>
              </a:spcAft>
              <a:buClr>
                <a:srgbClr val="0076A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2" name="Google Shape;102;p87"/>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03"/>
        <p:cNvGrpSpPr/>
        <p:nvPr/>
      </p:nvGrpSpPr>
      <p:grpSpPr>
        <a:xfrm>
          <a:off x="0" y="0"/>
          <a:ext cx="0" cy="0"/>
          <a:chOff x="0" y="0"/>
          <a:chExt cx="0" cy="0"/>
        </a:xfrm>
      </p:grpSpPr>
      <p:pic>
        <p:nvPicPr>
          <p:cNvPr id="104" name="Google Shape;104;p88"/>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68"/>
          <p:cNvSpPr txBox="1">
            <a:spLocks noGrp="1"/>
          </p:cNvSpPr>
          <p:nvPr>
            <p:ph type="title"/>
          </p:nvPr>
        </p:nvSpPr>
        <p:spPr>
          <a:xfrm>
            <a:off x="736056" y="365125"/>
            <a:ext cx="9632092"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512C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8"/>
          <p:cNvSpPr txBox="1">
            <a:spLocks noGrp="1"/>
          </p:cNvSpPr>
          <p:nvPr>
            <p:ph type="body" idx="1"/>
          </p:nvPr>
        </p:nvSpPr>
        <p:spPr>
          <a:xfrm>
            <a:off x="736056" y="1825625"/>
            <a:ext cx="9632092"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68"/>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69"/>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70"/>
          <p:cNvSpPr txBox="1">
            <a:spLocks noGrp="1"/>
          </p:cNvSpPr>
          <p:nvPr>
            <p:ph type="title"/>
          </p:nvPr>
        </p:nvSpPr>
        <p:spPr>
          <a:xfrm>
            <a:off x="1089533" y="421575"/>
            <a:ext cx="9632100" cy="13257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512C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0"/>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2"/>
        <p:cNvGrpSpPr/>
        <p:nvPr/>
      </p:nvGrpSpPr>
      <p:grpSpPr>
        <a:xfrm>
          <a:off x="0" y="0"/>
          <a:ext cx="0" cy="0"/>
          <a:chOff x="0" y="0"/>
          <a:chExt cx="0" cy="0"/>
        </a:xfrm>
      </p:grpSpPr>
      <p:pic>
        <p:nvPicPr>
          <p:cNvPr id="33" name="Google Shape;33;p7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4" name="Google Shape;34;p71"/>
          <p:cNvSpPr txBox="1">
            <a:spLocks noGrp="1"/>
          </p:cNvSpPr>
          <p:nvPr>
            <p:ph type="title"/>
          </p:nvPr>
        </p:nvSpPr>
        <p:spPr>
          <a:xfrm>
            <a:off x="831850" y="2120429"/>
            <a:ext cx="10515600" cy="1380652"/>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7500"/>
              <a:buFont typeface="Arial"/>
              <a:buNone/>
              <a:defRPr sz="7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1">
  <p:cSld name="CUSTOM">
    <p:bg>
      <p:bgPr>
        <a:solidFill>
          <a:schemeClr val="accent4"/>
        </a:solidFill>
        <a:effectLst/>
      </p:bgPr>
    </p:bg>
    <p:spTree>
      <p:nvGrpSpPr>
        <p:cNvPr id="1" name="Shape 35"/>
        <p:cNvGrpSpPr/>
        <p:nvPr/>
      </p:nvGrpSpPr>
      <p:grpSpPr>
        <a:xfrm>
          <a:off x="0" y="0"/>
          <a:ext cx="0" cy="0"/>
          <a:chOff x="0" y="0"/>
          <a:chExt cx="0" cy="0"/>
        </a:xfrm>
      </p:grpSpPr>
      <p:sp>
        <p:nvSpPr>
          <p:cNvPr id="36" name="Google Shape;36;p74"/>
          <p:cNvSpPr txBox="1">
            <a:spLocks noGrp="1"/>
          </p:cNvSpPr>
          <p:nvPr>
            <p:ph type="sldNum" idx="12"/>
          </p:nvPr>
        </p:nvSpPr>
        <p:spPr>
          <a:xfrm>
            <a:off x="350108"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7" name="Google Shape;37;p74"/>
          <p:cNvSpPr txBox="1">
            <a:spLocks noGrp="1"/>
          </p:cNvSpPr>
          <p:nvPr>
            <p:ph type="title"/>
          </p:nvPr>
        </p:nvSpPr>
        <p:spPr>
          <a:xfrm>
            <a:off x="575725" y="2404525"/>
            <a:ext cx="11221200" cy="15711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1 1">
  <p:cSld name="CUSTOM_1">
    <p:bg>
      <p:bgPr>
        <a:solidFill>
          <a:schemeClr val="accent4"/>
        </a:solidFill>
        <a:effectLst/>
      </p:bgPr>
    </p:bg>
    <p:spTree>
      <p:nvGrpSpPr>
        <p:cNvPr id="1" name="Shape 38"/>
        <p:cNvGrpSpPr/>
        <p:nvPr/>
      </p:nvGrpSpPr>
      <p:grpSpPr>
        <a:xfrm>
          <a:off x="0" y="0"/>
          <a:ext cx="0" cy="0"/>
          <a:chOff x="0" y="0"/>
          <a:chExt cx="0" cy="0"/>
        </a:xfrm>
      </p:grpSpPr>
      <p:sp>
        <p:nvSpPr>
          <p:cNvPr id="39" name="Google Shape;39;p75"/>
          <p:cNvSpPr txBox="1">
            <a:spLocks noGrp="1"/>
          </p:cNvSpPr>
          <p:nvPr>
            <p:ph type="sldNum" idx="12"/>
          </p:nvPr>
        </p:nvSpPr>
        <p:spPr>
          <a:xfrm>
            <a:off x="350108"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0" name="Google Shape;40;p75"/>
          <p:cNvSpPr txBox="1">
            <a:spLocks noGrp="1"/>
          </p:cNvSpPr>
          <p:nvPr>
            <p:ph type="title"/>
          </p:nvPr>
        </p:nvSpPr>
        <p:spPr>
          <a:xfrm>
            <a:off x="575725" y="2404525"/>
            <a:ext cx="11221200" cy="15711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7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512C1D"/>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F7622"/>
              </a:buClr>
              <a:buSzPts val="3200"/>
              <a:buNone/>
              <a:defRPr sz="3200" b="1">
                <a:solidFill>
                  <a:srgbClr val="EF7622"/>
                </a:solidFill>
              </a:defRPr>
            </a:lvl1pPr>
            <a:lvl2pPr marL="914400" lvl="1" indent="-228600" algn="l">
              <a:lnSpc>
                <a:spcPct val="90000"/>
              </a:lnSpc>
              <a:spcBef>
                <a:spcPts val="500"/>
              </a:spcBef>
              <a:spcAft>
                <a:spcPts val="0"/>
              </a:spcAft>
              <a:buClr>
                <a:srgbClr val="0076A9"/>
              </a:buClr>
              <a:buSzPts val="2000"/>
              <a:buNone/>
              <a:defRPr sz="2000" b="1"/>
            </a:lvl2pPr>
            <a:lvl3pPr marL="1371600" lvl="2" indent="-228600" algn="l">
              <a:lnSpc>
                <a:spcPct val="90000"/>
              </a:lnSpc>
              <a:spcBef>
                <a:spcPts val="500"/>
              </a:spcBef>
              <a:spcAft>
                <a:spcPts val="0"/>
              </a:spcAft>
              <a:buClr>
                <a:srgbClr val="EF7622"/>
              </a:buClr>
              <a:buSzPts val="1800"/>
              <a:buNone/>
              <a:defRPr sz="1800" b="1"/>
            </a:lvl3pPr>
            <a:lvl4pPr marL="1828800" lvl="3" indent="-228600" algn="l">
              <a:lnSpc>
                <a:spcPct val="90000"/>
              </a:lnSpc>
              <a:spcBef>
                <a:spcPts val="500"/>
              </a:spcBef>
              <a:spcAft>
                <a:spcPts val="0"/>
              </a:spcAft>
              <a:buClr>
                <a:srgbClr val="512C1D"/>
              </a:buClr>
              <a:buSzPts val="1600"/>
              <a:buNone/>
              <a:defRPr sz="1600" b="1"/>
            </a:lvl4pPr>
            <a:lvl5pPr marL="2286000" lvl="4" indent="-228600" algn="l">
              <a:lnSpc>
                <a:spcPct val="90000"/>
              </a:lnSpc>
              <a:spcBef>
                <a:spcPts val="500"/>
              </a:spcBef>
              <a:spcAft>
                <a:spcPts val="0"/>
              </a:spcAft>
              <a:buClr>
                <a:srgbClr val="0076A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7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F7622"/>
              </a:buClr>
              <a:buSzPts val="3200"/>
              <a:buNone/>
              <a:defRPr sz="3200" b="1">
                <a:solidFill>
                  <a:srgbClr val="EF7622"/>
                </a:solidFill>
              </a:defRPr>
            </a:lvl1pPr>
            <a:lvl2pPr marL="914400" lvl="1" indent="-228600" algn="l">
              <a:lnSpc>
                <a:spcPct val="90000"/>
              </a:lnSpc>
              <a:spcBef>
                <a:spcPts val="500"/>
              </a:spcBef>
              <a:spcAft>
                <a:spcPts val="0"/>
              </a:spcAft>
              <a:buClr>
                <a:srgbClr val="0076A9"/>
              </a:buClr>
              <a:buSzPts val="2000"/>
              <a:buNone/>
              <a:defRPr sz="2000" b="1"/>
            </a:lvl2pPr>
            <a:lvl3pPr marL="1371600" lvl="2" indent="-228600" algn="l">
              <a:lnSpc>
                <a:spcPct val="90000"/>
              </a:lnSpc>
              <a:spcBef>
                <a:spcPts val="500"/>
              </a:spcBef>
              <a:spcAft>
                <a:spcPts val="0"/>
              </a:spcAft>
              <a:buClr>
                <a:srgbClr val="EF7622"/>
              </a:buClr>
              <a:buSzPts val="1800"/>
              <a:buNone/>
              <a:defRPr sz="1800" b="1"/>
            </a:lvl3pPr>
            <a:lvl4pPr marL="1828800" lvl="3" indent="-228600" algn="l">
              <a:lnSpc>
                <a:spcPct val="90000"/>
              </a:lnSpc>
              <a:spcBef>
                <a:spcPts val="500"/>
              </a:spcBef>
              <a:spcAft>
                <a:spcPts val="0"/>
              </a:spcAft>
              <a:buClr>
                <a:srgbClr val="512C1D"/>
              </a:buClr>
              <a:buSzPts val="1600"/>
              <a:buNone/>
              <a:defRPr sz="1600" b="1"/>
            </a:lvl4pPr>
            <a:lvl5pPr marL="2286000" lvl="4" indent="-228600" algn="l">
              <a:lnSpc>
                <a:spcPct val="90000"/>
              </a:lnSpc>
              <a:spcBef>
                <a:spcPts val="500"/>
              </a:spcBef>
              <a:spcAft>
                <a:spcPts val="0"/>
              </a:spcAft>
              <a:buClr>
                <a:srgbClr val="0076A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7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512C1D"/>
              </a:buClr>
              <a:buSzPts val="2800"/>
              <a:buChar char="•"/>
              <a:defRPr/>
            </a:lvl1pPr>
            <a:lvl2pPr marL="914400" lvl="1" indent="-342900" algn="l">
              <a:lnSpc>
                <a:spcPct val="90000"/>
              </a:lnSpc>
              <a:spcBef>
                <a:spcPts val="500"/>
              </a:spcBef>
              <a:spcAft>
                <a:spcPts val="0"/>
              </a:spcAft>
              <a:buClr>
                <a:srgbClr val="0076A9"/>
              </a:buClr>
              <a:buSzPts val="1800"/>
              <a:buChar char="•"/>
              <a:defRPr/>
            </a:lvl2pPr>
            <a:lvl3pPr marL="1371600" lvl="2" indent="-342900" algn="l">
              <a:lnSpc>
                <a:spcPct val="90000"/>
              </a:lnSpc>
              <a:spcBef>
                <a:spcPts val="500"/>
              </a:spcBef>
              <a:spcAft>
                <a:spcPts val="0"/>
              </a:spcAft>
              <a:buClr>
                <a:srgbClr val="EF7622"/>
              </a:buClr>
              <a:buSzPts val="1800"/>
              <a:buChar char="•"/>
              <a:defRPr/>
            </a:lvl3pPr>
            <a:lvl4pPr marL="1828800" lvl="3" indent="-342900" algn="l">
              <a:lnSpc>
                <a:spcPct val="90000"/>
              </a:lnSpc>
              <a:spcBef>
                <a:spcPts val="500"/>
              </a:spcBef>
              <a:spcAft>
                <a:spcPts val="0"/>
              </a:spcAft>
              <a:buClr>
                <a:srgbClr val="512C1D"/>
              </a:buClr>
              <a:buSzPts val="1800"/>
              <a:buChar char="•"/>
              <a:defRPr/>
            </a:lvl4pPr>
            <a:lvl5pPr marL="2286000" lvl="4" indent="-342900" algn="l">
              <a:lnSpc>
                <a:spcPct val="90000"/>
              </a:lnSpc>
              <a:spcBef>
                <a:spcPts val="500"/>
              </a:spcBef>
              <a:spcAft>
                <a:spcPts val="0"/>
              </a:spcAft>
              <a:buClr>
                <a:srgbClr val="0076A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76"/>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5.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5"/>
          <p:cNvSpPr txBox="1">
            <a:spLocks noGrp="1"/>
          </p:cNvSpPr>
          <p:nvPr>
            <p:ph type="title"/>
          </p:nvPr>
        </p:nvSpPr>
        <p:spPr>
          <a:xfrm>
            <a:off x="1721708" y="365125"/>
            <a:ext cx="9632092" cy="132556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512C1D"/>
              </a:buClr>
              <a:buSzPts val="4400"/>
              <a:buFont typeface="Arial"/>
              <a:buNone/>
              <a:defRPr sz="4400" b="1" i="0" u="none" strike="noStrike" cap="none">
                <a:solidFill>
                  <a:srgbClr val="512C1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5"/>
          <p:cNvSpPr txBox="1">
            <a:spLocks noGrp="1"/>
          </p:cNvSpPr>
          <p:nvPr>
            <p:ph type="body" idx="1"/>
          </p:nvPr>
        </p:nvSpPr>
        <p:spPr>
          <a:xfrm>
            <a:off x="1721708" y="1825625"/>
            <a:ext cx="9632092"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512C1D"/>
              </a:buClr>
              <a:buSzPts val="2800"/>
              <a:buFont typeface="Arial"/>
              <a:buChar char="•"/>
              <a:defRPr sz="2800" b="0" i="0" u="none" strike="noStrike" cap="none">
                <a:solidFill>
                  <a:srgbClr val="512C1D"/>
                </a:solidFill>
                <a:latin typeface="Arial"/>
                <a:ea typeface="Arial"/>
                <a:cs typeface="Arial"/>
                <a:sym typeface="Arial"/>
              </a:defRPr>
            </a:lvl1pPr>
            <a:lvl2pPr marL="914400" marR="0" lvl="1" indent="-381000" algn="l" rtl="0">
              <a:lnSpc>
                <a:spcPct val="90000"/>
              </a:lnSpc>
              <a:spcBef>
                <a:spcPts val="500"/>
              </a:spcBef>
              <a:spcAft>
                <a:spcPts val="0"/>
              </a:spcAft>
              <a:buClr>
                <a:srgbClr val="0076A9"/>
              </a:buClr>
              <a:buSzPts val="2400"/>
              <a:buFont typeface="Arial"/>
              <a:buChar char="•"/>
              <a:defRPr sz="2400" b="0" i="0" u="none" strike="noStrike" cap="none">
                <a:solidFill>
                  <a:srgbClr val="0076A9"/>
                </a:solidFill>
                <a:latin typeface="Arial"/>
                <a:ea typeface="Arial"/>
                <a:cs typeface="Arial"/>
                <a:sym typeface="Arial"/>
              </a:defRPr>
            </a:lvl2pPr>
            <a:lvl3pPr marL="1371600" marR="0" lvl="2" indent="-355600" algn="l" rtl="0">
              <a:lnSpc>
                <a:spcPct val="90000"/>
              </a:lnSpc>
              <a:spcBef>
                <a:spcPts val="500"/>
              </a:spcBef>
              <a:spcAft>
                <a:spcPts val="0"/>
              </a:spcAft>
              <a:buClr>
                <a:srgbClr val="EF7622"/>
              </a:buClr>
              <a:buSzPts val="2000"/>
              <a:buFont typeface="Arial"/>
              <a:buChar char="•"/>
              <a:defRPr sz="2000" b="0" i="0" u="none" strike="noStrike" cap="none">
                <a:solidFill>
                  <a:srgbClr val="EF7622"/>
                </a:solidFill>
                <a:latin typeface="Arial"/>
                <a:ea typeface="Arial"/>
                <a:cs typeface="Arial"/>
                <a:sym typeface="Arial"/>
              </a:defRPr>
            </a:lvl3pPr>
            <a:lvl4pPr marL="1828800" marR="0" lvl="3" indent="-342900" algn="l" rtl="0">
              <a:lnSpc>
                <a:spcPct val="90000"/>
              </a:lnSpc>
              <a:spcBef>
                <a:spcPts val="500"/>
              </a:spcBef>
              <a:spcAft>
                <a:spcPts val="0"/>
              </a:spcAft>
              <a:buClr>
                <a:srgbClr val="512C1D"/>
              </a:buClr>
              <a:buSzPts val="1800"/>
              <a:buFont typeface="Arial"/>
              <a:buChar char="•"/>
              <a:defRPr sz="1800" b="0" i="0" u="none" strike="noStrike" cap="none">
                <a:solidFill>
                  <a:srgbClr val="512C1D"/>
                </a:solidFill>
                <a:latin typeface="Arial"/>
                <a:ea typeface="Arial"/>
                <a:cs typeface="Arial"/>
                <a:sym typeface="Arial"/>
              </a:defRPr>
            </a:lvl4pPr>
            <a:lvl5pPr marL="2286000" marR="0" lvl="4" indent="-342900" algn="l" rtl="0">
              <a:lnSpc>
                <a:spcPct val="90000"/>
              </a:lnSpc>
              <a:spcBef>
                <a:spcPts val="500"/>
              </a:spcBef>
              <a:spcAft>
                <a:spcPts val="0"/>
              </a:spcAft>
              <a:buClr>
                <a:srgbClr val="0076A9"/>
              </a:buClr>
              <a:buSzPts val="1800"/>
              <a:buFont typeface="Arial"/>
              <a:buChar char="•"/>
              <a:defRPr sz="1800" b="0" i="0" u="none" strike="noStrike" cap="none">
                <a:solidFill>
                  <a:srgbClr val="0076A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5"/>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3" name="Google Shape;13;p65"/>
          <p:cNvPicPr preferRelativeResize="0"/>
          <p:nvPr/>
        </p:nvPicPr>
        <p:blipFill rotWithShape="1">
          <a:blip r:embed="rId14">
            <a:alphaModFix/>
          </a:blip>
          <a:srcRect/>
          <a:stretch/>
        </p:blipFill>
        <p:spPr>
          <a:xfrm>
            <a:off x="10902462" y="5345722"/>
            <a:ext cx="1289537" cy="151227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pic>
        <p:nvPicPr>
          <p:cNvPr id="61" name="Google Shape;61;p72"/>
          <p:cNvPicPr preferRelativeResize="0"/>
          <p:nvPr/>
        </p:nvPicPr>
        <p:blipFill rotWithShape="1">
          <a:blip r:embed="rId12">
            <a:alphaModFix/>
          </a:blip>
          <a:srcRect/>
          <a:stretch/>
        </p:blipFill>
        <p:spPr>
          <a:xfrm>
            <a:off x="0" y="0"/>
            <a:ext cx="12192000" cy="6858000"/>
          </a:xfrm>
          <a:prstGeom prst="rect">
            <a:avLst/>
          </a:prstGeom>
          <a:noFill/>
          <a:ln>
            <a:noFill/>
          </a:ln>
        </p:spPr>
      </p:pic>
      <p:sp>
        <p:nvSpPr>
          <p:cNvPr id="62" name="Google Shape;62;p72"/>
          <p:cNvSpPr txBox="1">
            <a:spLocks noGrp="1"/>
          </p:cNvSpPr>
          <p:nvPr>
            <p:ph type="title"/>
          </p:nvPr>
        </p:nvSpPr>
        <p:spPr>
          <a:xfrm>
            <a:off x="1721708" y="365125"/>
            <a:ext cx="9632092"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512C1D"/>
              </a:buClr>
              <a:buSzPts val="4400"/>
              <a:buFont typeface="Arial"/>
              <a:buNone/>
              <a:defRPr sz="4400" b="1" i="0" u="none" strike="noStrike" cap="none">
                <a:solidFill>
                  <a:srgbClr val="512C1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72"/>
          <p:cNvSpPr txBox="1">
            <a:spLocks noGrp="1"/>
          </p:cNvSpPr>
          <p:nvPr>
            <p:ph type="body" idx="1"/>
          </p:nvPr>
        </p:nvSpPr>
        <p:spPr>
          <a:xfrm>
            <a:off x="1721708" y="1825625"/>
            <a:ext cx="9632092"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512C1D"/>
              </a:buClr>
              <a:buSzPts val="2800"/>
              <a:buFont typeface="Arial"/>
              <a:buChar char="•"/>
              <a:defRPr sz="2800" b="0" i="0" u="none" strike="noStrike" cap="none">
                <a:solidFill>
                  <a:srgbClr val="512C1D"/>
                </a:solidFill>
                <a:latin typeface="Arial"/>
                <a:ea typeface="Arial"/>
                <a:cs typeface="Arial"/>
                <a:sym typeface="Arial"/>
              </a:defRPr>
            </a:lvl1pPr>
            <a:lvl2pPr marL="914400" marR="0" lvl="1" indent="-381000" algn="l" rtl="0">
              <a:lnSpc>
                <a:spcPct val="90000"/>
              </a:lnSpc>
              <a:spcBef>
                <a:spcPts val="500"/>
              </a:spcBef>
              <a:spcAft>
                <a:spcPts val="0"/>
              </a:spcAft>
              <a:buClr>
                <a:srgbClr val="0076A9"/>
              </a:buClr>
              <a:buSzPts val="2400"/>
              <a:buFont typeface="Arial"/>
              <a:buChar char="•"/>
              <a:defRPr sz="2400" b="0" i="0" u="none" strike="noStrike" cap="none">
                <a:solidFill>
                  <a:srgbClr val="0076A9"/>
                </a:solidFill>
                <a:latin typeface="Arial"/>
                <a:ea typeface="Arial"/>
                <a:cs typeface="Arial"/>
                <a:sym typeface="Arial"/>
              </a:defRPr>
            </a:lvl2pPr>
            <a:lvl3pPr marL="1371600" marR="0" lvl="2" indent="-355600" algn="l" rtl="0">
              <a:lnSpc>
                <a:spcPct val="90000"/>
              </a:lnSpc>
              <a:spcBef>
                <a:spcPts val="500"/>
              </a:spcBef>
              <a:spcAft>
                <a:spcPts val="0"/>
              </a:spcAft>
              <a:buClr>
                <a:srgbClr val="EF7622"/>
              </a:buClr>
              <a:buSzPts val="2000"/>
              <a:buFont typeface="Arial"/>
              <a:buChar char="•"/>
              <a:defRPr sz="2000" b="0" i="0" u="none" strike="noStrike" cap="none">
                <a:solidFill>
                  <a:srgbClr val="EF7622"/>
                </a:solidFill>
                <a:latin typeface="Arial"/>
                <a:ea typeface="Arial"/>
                <a:cs typeface="Arial"/>
                <a:sym typeface="Arial"/>
              </a:defRPr>
            </a:lvl3pPr>
            <a:lvl4pPr marL="1828800" marR="0" lvl="3" indent="-342900" algn="l" rtl="0">
              <a:lnSpc>
                <a:spcPct val="90000"/>
              </a:lnSpc>
              <a:spcBef>
                <a:spcPts val="500"/>
              </a:spcBef>
              <a:spcAft>
                <a:spcPts val="0"/>
              </a:spcAft>
              <a:buClr>
                <a:srgbClr val="512C1D"/>
              </a:buClr>
              <a:buSzPts val="1800"/>
              <a:buFont typeface="Arial"/>
              <a:buChar char="•"/>
              <a:defRPr sz="1800" b="0" i="0" u="none" strike="noStrike" cap="none">
                <a:solidFill>
                  <a:srgbClr val="512C1D"/>
                </a:solidFill>
                <a:latin typeface="Arial"/>
                <a:ea typeface="Arial"/>
                <a:cs typeface="Arial"/>
                <a:sym typeface="Arial"/>
              </a:defRPr>
            </a:lvl4pPr>
            <a:lvl5pPr marL="2286000" marR="0" lvl="4" indent="-342900" algn="l" rtl="0">
              <a:lnSpc>
                <a:spcPct val="90000"/>
              </a:lnSpc>
              <a:spcBef>
                <a:spcPts val="500"/>
              </a:spcBef>
              <a:spcAft>
                <a:spcPts val="0"/>
              </a:spcAft>
              <a:buClr>
                <a:srgbClr val="0076A9"/>
              </a:buClr>
              <a:buSzPts val="1800"/>
              <a:buFont typeface="Arial"/>
              <a:buChar char="•"/>
              <a:defRPr sz="1800" b="0" i="0" u="none" strike="noStrike" cap="none">
                <a:solidFill>
                  <a:srgbClr val="0076A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p72"/>
          <p:cNvSpPr txBox="1">
            <a:spLocks noGrp="1"/>
          </p:cNvSpPr>
          <p:nvPr>
            <p:ph type="sldNum" idx="12"/>
          </p:nvPr>
        </p:nvSpPr>
        <p:spPr>
          <a:xfrm>
            <a:off x="350108"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512C1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comments" Target="../comments/comment1.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comments" Target="../comments/commen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png"/><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
          <p:cNvSpPr txBox="1">
            <a:spLocks noGrp="1"/>
          </p:cNvSpPr>
          <p:nvPr>
            <p:ph type="ctrTitle"/>
          </p:nvPr>
        </p:nvSpPr>
        <p:spPr>
          <a:xfrm>
            <a:off x="0" y="5788548"/>
            <a:ext cx="12192000" cy="592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3600"/>
              <a:buNone/>
            </a:pPr>
            <a:r>
              <a:rPr lang="en-US"/>
              <a:t>Tour of Texas</a:t>
            </a:r>
            <a:endParaRPr/>
          </a:p>
        </p:txBody>
      </p:sp>
      <p:sp>
        <p:nvSpPr>
          <p:cNvPr id="111" name="Google Shape;111;p1"/>
          <p:cNvSpPr txBox="1">
            <a:spLocks noGrp="1"/>
          </p:cNvSpPr>
          <p:nvPr>
            <p:ph type="subTitle" idx="1"/>
          </p:nvPr>
        </p:nvSpPr>
        <p:spPr>
          <a:xfrm>
            <a:off x="0" y="6176898"/>
            <a:ext cx="12192000" cy="408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400"/>
              <a:buNone/>
            </a:pPr>
            <a:r>
              <a:rPr lang="en-US"/>
              <a:t>Agriculture Education Committee</a:t>
            </a:r>
            <a:endParaRPr/>
          </a:p>
        </p:txBody>
      </p:sp>
      <p:pic>
        <p:nvPicPr>
          <p:cNvPr id="3" name="Picture 2" descr="A blue and orange logo&#10;&#10;AI-generated content may be incorrect.">
            <a:extLst>
              <a:ext uri="{FF2B5EF4-FFF2-40B4-BE49-F238E27FC236}">
                <a16:creationId xmlns:a16="http://schemas.microsoft.com/office/drawing/2014/main" id="{C87E561B-4519-206E-DEF2-C5BFF4F5B6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92000" cy="68651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7455400"/>
          </a:xfrm>
          <a:prstGeom prst="rect">
            <a:avLst/>
          </a:prstGeom>
          <a:noFill/>
          <a:ln>
            <a:noFill/>
          </a:ln>
        </p:spPr>
      </p:pic>
      <p:pic>
        <p:nvPicPr>
          <p:cNvPr id="217" name="Google Shape;217;p10"/>
          <p:cNvPicPr preferRelativeResize="0"/>
          <p:nvPr/>
        </p:nvPicPr>
        <p:blipFill rotWithShape="1">
          <a:blip r:embed="rId4">
            <a:alphaModFix/>
          </a:blip>
          <a:srcRect/>
          <a:stretch/>
        </p:blipFill>
        <p:spPr>
          <a:xfrm>
            <a:off x="0" y="0"/>
            <a:ext cx="12192000" cy="7455405"/>
          </a:xfrm>
          <a:prstGeom prst="rect">
            <a:avLst/>
          </a:prstGeom>
          <a:noFill/>
          <a:ln>
            <a:noFill/>
          </a:ln>
        </p:spPr>
      </p:pic>
      <p:sp>
        <p:nvSpPr>
          <p:cNvPr id="218" name="Google Shape;218;p10"/>
          <p:cNvSpPr txBox="1">
            <a:spLocks noGrp="1"/>
          </p:cNvSpPr>
          <p:nvPr>
            <p:ph type="sldNum" idx="12"/>
          </p:nvPr>
        </p:nvSpPr>
        <p:spPr>
          <a:xfrm>
            <a:off x="350108" y="6356350"/>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10</a:t>
            </a:fld>
            <a:endParaRPr/>
          </a:p>
        </p:txBody>
      </p:sp>
      <p:grpSp>
        <p:nvGrpSpPr>
          <p:cNvPr id="219" name="Google Shape;219;p10"/>
          <p:cNvGrpSpPr/>
          <p:nvPr/>
        </p:nvGrpSpPr>
        <p:grpSpPr>
          <a:xfrm>
            <a:off x="7312420" y="4021733"/>
            <a:ext cx="5191869" cy="4836745"/>
            <a:chOff x="7312420" y="4021733"/>
            <a:chExt cx="5191869" cy="4836745"/>
          </a:xfrm>
        </p:grpSpPr>
        <p:sp>
          <p:nvSpPr>
            <p:cNvPr id="220" name="Google Shape;220;p10"/>
            <p:cNvSpPr/>
            <p:nvPr/>
          </p:nvSpPr>
          <p:spPr>
            <a:xfrm rot="4708362">
              <a:off x="6434251" y="5992059"/>
              <a:ext cx="4022911" cy="1492764"/>
            </a:xfrm>
            <a:prstGeom prst="parallelogram">
              <a:avLst>
                <a:gd name="adj" fmla="val 25000"/>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10"/>
            <p:cNvSpPr/>
            <p:nvPr/>
          </p:nvSpPr>
          <p:spPr>
            <a:xfrm rot="-6091638" flipH="1">
              <a:off x="7896906" y="5693722"/>
              <a:ext cx="4022911" cy="1492764"/>
            </a:xfrm>
            <a:prstGeom prst="parallelogram">
              <a:avLst>
                <a:gd name="adj" fmla="val 25000"/>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0"/>
            <p:cNvSpPr/>
            <p:nvPr/>
          </p:nvSpPr>
          <p:spPr>
            <a:xfrm rot="4708362">
              <a:off x="9359548" y="5395388"/>
              <a:ext cx="4022911" cy="1492764"/>
            </a:xfrm>
            <a:prstGeom prst="parallelogram">
              <a:avLst>
                <a:gd name="adj" fmla="val 25000"/>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23" name="Google Shape;223;p10"/>
          <p:cNvPicPr preferRelativeResize="0"/>
          <p:nvPr/>
        </p:nvPicPr>
        <p:blipFill rotWithShape="1">
          <a:blip r:embed="rId5">
            <a:alphaModFix/>
          </a:blip>
          <a:srcRect/>
          <a:stretch/>
        </p:blipFill>
        <p:spPr>
          <a:xfrm rot="-812110">
            <a:off x="5537778" y="1529707"/>
            <a:ext cx="1593518" cy="1736940"/>
          </a:xfrm>
          <a:prstGeom prst="rect">
            <a:avLst/>
          </a:prstGeom>
          <a:noFill/>
          <a:ln>
            <a:noFill/>
          </a:ln>
          <a:effectLst>
            <a:outerShdw blurRad="57150" dist="19050" dir="5400000" algn="bl" rotWithShape="0">
              <a:srgbClr val="000000">
                <a:alpha val="49803"/>
              </a:srgbClr>
            </a:outerShdw>
          </a:effectLst>
        </p:spPr>
      </p:pic>
      <p:cxnSp>
        <p:nvCxnSpPr>
          <p:cNvPr id="224" name="Google Shape;224;p10"/>
          <p:cNvCxnSpPr/>
          <p:nvPr/>
        </p:nvCxnSpPr>
        <p:spPr>
          <a:xfrm flipH="1">
            <a:off x="6076512" y="1051775"/>
            <a:ext cx="78900" cy="725700"/>
          </a:xfrm>
          <a:prstGeom prst="straightConnector1">
            <a:avLst/>
          </a:prstGeom>
          <a:noFill/>
          <a:ln w="76200" cap="flat" cmpd="sng">
            <a:solidFill>
              <a:schemeClr val="dk2"/>
            </a:solidFill>
            <a:prstDash val="dot"/>
            <a:round/>
            <a:headEnd type="none" w="sm" len="sm"/>
            <a:tailEnd type="none" w="sm" len="sm"/>
          </a:ln>
        </p:spPr>
      </p:cxnSp>
      <p:sp>
        <p:nvSpPr>
          <p:cNvPr id="225" name="Google Shape;225;p10"/>
          <p:cNvSpPr txBox="1"/>
          <p:nvPr/>
        </p:nvSpPr>
        <p:spPr>
          <a:xfrm rot="-1093693">
            <a:off x="9001201" y="5552334"/>
            <a:ext cx="1524923" cy="50802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512C1D"/>
                </a:solidFill>
                <a:latin typeface="Arial"/>
                <a:ea typeface="Arial"/>
                <a:cs typeface="Arial"/>
                <a:sym typeface="Arial"/>
              </a:rPr>
              <a:t>Mountains </a:t>
            </a:r>
            <a:endParaRPr sz="2100" b="1" i="0" u="none" strike="noStrike" cap="none">
              <a:solidFill>
                <a:srgbClr val="512C1D"/>
              </a:solidFill>
              <a:latin typeface="Arial"/>
              <a:ea typeface="Arial"/>
              <a:cs typeface="Arial"/>
              <a:sym typeface="Arial"/>
            </a:endParaRPr>
          </a:p>
        </p:txBody>
      </p:sp>
      <p:sp>
        <p:nvSpPr>
          <p:cNvPr id="226" name="Google Shape;226;p10"/>
          <p:cNvSpPr txBox="1"/>
          <p:nvPr/>
        </p:nvSpPr>
        <p:spPr>
          <a:xfrm rot="716219">
            <a:off x="10608155" y="5474760"/>
            <a:ext cx="1483786" cy="4924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512C1D"/>
                </a:solidFill>
                <a:latin typeface="Arial"/>
                <a:ea typeface="Arial"/>
                <a:cs typeface="Arial"/>
                <a:sym typeface="Arial"/>
              </a:rPr>
              <a:t>&amp; Basins</a:t>
            </a:r>
            <a:endParaRPr sz="2000" b="1" i="0" u="none" strike="noStrike" cap="none">
              <a:solidFill>
                <a:srgbClr val="000000"/>
              </a:solidFill>
              <a:latin typeface="Arial"/>
              <a:ea typeface="Arial"/>
              <a:cs typeface="Arial"/>
              <a:sym typeface="Arial"/>
            </a:endParaRPr>
          </a:p>
        </p:txBody>
      </p:sp>
      <p:sp>
        <p:nvSpPr>
          <p:cNvPr id="227" name="Google Shape;227;p10"/>
          <p:cNvSpPr txBox="1"/>
          <p:nvPr/>
        </p:nvSpPr>
        <p:spPr>
          <a:xfrm rot="-1440355">
            <a:off x="8774326" y="4705176"/>
            <a:ext cx="1607547" cy="63104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512C1D"/>
                </a:solidFill>
                <a:latin typeface="Arial"/>
                <a:ea typeface="Arial"/>
                <a:cs typeface="Arial"/>
                <a:sym typeface="Arial"/>
              </a:rPr>
              <a:t>Tour of</a:t>
            </a:r>
            <a:endParaRPr sz="2900" b="1" i="0" u="none" strike="noStrike" cap="none">
              <a:solidFill>
                <a:srgbClr val="512C1D"/>
              </a:solidFill>
              <a:latin typeface="Arial"/>
              <a:ea typeface="Arial"/>
              <a:cs typeface="Arial"/>
              <a:sym typeface="Arial"/>
            </a:endParaRPr>
          </a:p>
        </p:txBody>
      </p:sp>
      <p:sp>
        <p:nvSpPr>
          <p:cNvPr id="228" name="Google Shape;228;p10"/>
          <p:cNvSpPr txBox="1"/>
          <p:nvPr/>
        </p:nvSpPr>
        <p:spPr>
          <a:xfrm rot="245583">
            <a:off x="10386809" y="4482440"/>
            <a:ext cx="1483684" cy="61570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512C1D"/>
                </a:solidFill>
                <a:latin typeface="Arial"/>
                <a:ea typeface="Arial"/>
                <a:cs typeface="Arial"/>
                <a:sym typeface="Arial"/>
              </a:rPr>
              <a:t>Texas!</a:t>
            </a:r>
            <a:endParaRPr sz="2800" b="0" i="0" u="none" strike="noStrike" cap="none">
              <a:solidFill>
                <a:srgbClr val="000000"/>
              </a:solidFill>
              <a:latin typeface="Arial"/>
              <a:ea typeface="Arial"/>
              <a:cs typeface="Arial"/>
              <a:sym typeface="Arial"/>
            </a:endParaRPr>
          </a:p>
        </p:txBody>
      </p:sp>
      <p:pic>
        <p:nvPicPr>
          <p:cNvPr id="229" name="Google Shape;229;p1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727153">
            <a:off x="7689703" y="5422748"/>
            <a:ext cx="1315444" cy="109277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7" name="Picture 6" descr="A map of texas with orange arrows&#10;&#10;AI-generated content may be incorrect.">
            <a:extLst>
              <a:ext uri="{FF2B5EF4-FFF2-40B4-BE49-F238E27FC236}">
                <a16:creationId xmlns:a16="http://schemas.microsoft.com/office/drawing/2014/main" id="{AC6B7CF7-41E8-C1FF-BD79-45D6F8B3DA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3" name="Picture 2" descr="A group of photos of mountains and rivers&#10;&#10;AI-generated content may be incorrect.">
            <a:extLst>
              <a:ext uri="{FF2B5EF4-FFF2-40B4-BE49-F238E27FC236}">
                <a16:creationId xmlns:a16="http://schemas.microsoft.com/office/drawing/2014/main" id="{8F5CA346-354F-DF49-6DB6-574D6ED108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4" name="Picture 3" descr="A close-up of a brochure&#10;&#10;AI-generated content may be incorrect.">
            <a:extLst>
              <a:ext uri="{FF2B5EF4-FFF2-40B4-BE49-F238E27FC236}">
                <a16:creationId xmlns:a16="http://schemas.microsoft.com/office/drawing/2014/main" id="{5057E3B3-5271-7D30-FC0E-22A1C6EB2D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7"/>
        <p:cNvGrpSpPr/>
        <p:nvPr/>
      </p:nvGrpSpPr>
      <p:grpSpPr>
        <a:xfrm>
          <a:off x="0" y="0"/>
          <a:ext cx="0" cy="0"/>
          <a:chOff x="0" y="0"/>
          <a:chExt cx="0" cy="0"/>
        </a:xfrm>
      </p:grpSpPr>
      <p:pic>
        <p:nvPicPr>
          <p:cNvPr id="3" name="Picture 2" descr="A field of grass and a fence&#10;&#10;AI-generated content may be incorrect.">
            <a:extLst>
              <a:ext uri="{FF2B5EF4-FFF2-40B4-BE49-F238E27FC236}">
                <a16:creationId xmlns:a16="http://schemas.microsoft.com/office/drawing/2014/main" id="{1FA56194-93C4-3631-AAAF-24BAE0D93C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0"/>
        <p:cNvGrpSpPr/>
        <p:nvPr/>
      </p:nvGrpSpPr>
      <p:grpSpPr>
        <a:xfrm>
          <a:off x="0" y="0"/>
          <a:ext cx="0" cy="0"/>
          <a:chOff x="0" y="0"/>
          <a:chExt cx="0" cy="0"/>
        </a:xfrm>
      </p:grpSpPr>
      <p:pic>
        <p:nvPicPr>
          <p:cNvPr id="3" name="Picture 2" descr="A close-up of cotton flowers&#10;&#10;AI-generated content may be incorrect.">
            <a:extLst>
              <a:ext uri="{FF2B5EF4-FFF2-40B4-BE49-F238E27FC236}">
                <a16:creationId xmlns:a16="http://schemas.microsoft.com/office/drawing/2014/main" id="{92DC57F8-98F6-8931-4E22-49C56A0F1F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6"/>
          <p:cNvSpPr txBox="1">
            <a:spLocks noGrp="1"/>
          </p:cNvSpPr>
          <p:nvPr>
            <p:ph type="sldNum" idx="12"/>
          </p:nvPr>
        </p:nvSpPr>
        <p:spPr>
          <a:xfrm>
            <a:off x="350108" y="6356350"/>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16</a:t>
            </a:fld>
            <a:endParaRPr/>
          </a:p>
        </p:txBody>
      </p:sp>
      <p:pic>
        <p:nvPicPr>
          <p:cNvPr id="3" name="Picture 2" descr="A herd of cattle in a desert&#10;&#10;AI-generated content may be incorrect.">
            <a:extLst>
              <a:ext uri="{FF2B5EF4-FFF2-40B4-BE49-F238E27FC236}">
                <a16:creationId xmlns:a16="http://schemas.microsoft.com/office/drawing/2014/main" id="{18C42BB3-90EA-404C-782B-4E3020DBA4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7"/>
          <p:cNvSpPr txBox="1">
            <a:spLocks noGrp="1"/>
          </p:cNvSpPr>
          <p:nvPr>
            <p:ph type="sldNum" idx="12"/>
          </p:nvPr>
        </p:nvSpPr>
        <p:spPr>
          <a:xfrm>
            <a:off x="350108" y="6356350"/>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17</a:t>
            </a:fld>
            <a:endParaRPr/>
          </a:p>
        </p:txBody>
      </p:sp>
      <p:pic>
        <p:nvPicPr>
          <p:cNvPr id="3" name="Picture 2" descr="Longhorns in a field with trees in the background&#10;&#10;AI-generated content may be incorrect.">
            <a:extLst>
              <a:ext uri="{FF2B5EF4-FFF2-40B4-BE49-F238E27FC236}">
                <a16:creationId xmlns:a16="http://schemas.microsoft.com/office/drawing/2014/main" id="{7BC1753C-A5C9-5B40-214A-64984B9609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 name="Picture 2" descr="A landscape with a river&#10;&#10;AI-generated content may be incorrect.">
            <a:extLst>
              <a:ext uri="{FF2B5EF4-FFF2-40B4-BE49-F238E27FC236}">
                <a16:creationId xmlns:a16="http://schemas.microsoft.com/office/drawing/2014/main" id="{C502DE7A-0C79-D7BB-F5DA-63E99E45FA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1998" cy="5498900"/>
          </a:xfrm>
          <a:prstGeom prst="rect">
            <a:avLst/>
          </a:prstGeom>
          <a:noFill/>
          <a:ln>
            <a:noFill/>
          </a:ln>
        </p:spPr>
      </p:pic>
      <p:pic>
        <p:nvPicPr>
          <p:cNvPr id="338" name="Google Shape;338;p19"/>
          <p:cNvPicPr preferRelativeResize="0"/>
          <p:nvPr/>
        </p:nvPicPr>
        <p:blipFill rotWithShape="1">
          <a:blip r:embed="rId4">
            <a:alphaModFix/>
          </a:blip>
          <a:srcRect/>
          <a:stretch/>
        </p:blipFill>
        <p:spPr>
          <a:xfrm>
            <a:off x="0" y="0"/>
            <a:ext cx="12192000" cy="7455405"/>
          </a:xfrm>
          <a:prstGeom prst="rect">
            <a:avLst/>
          </a:prstGeom>
          <a:noFill/>
          <a:ln>
            <a:noFill/>
          </a:ln>
        </p:spPr>
      </p:pic>
      <p:sp>
        <p:nvSpPr>
          <p:cNvPr id="339" name="Google Shape;339;p19"/>
          <p:cNvSpPr txBox="1">
            <a:spLocks noGrp="1"/>
          </p:cNvSpPr>
          <p:nvPr>
            <p:ph type="sldNum" idx="12"/>
          </p:nvPr>
        </p:nvSpPr>
        <p:spPr>
          <a:xfrm>
            <a:off x="350108" y="6356350"/>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19</a:t>
            </a:fld>
            <a:endParaRPr/>
          </a:p>
        </p:txBody>
      </p:sp>
      <p:grpSp>
        <p:nvGrpSpPr>
          <p:cNvPr id="340" name="Google Shape;340;p19"/>
          <p:cNvGrpSpPr/>
          <p:nvPr/>
        </p:nvGrpSpPr>
        <p:grpSpPr>
          <a:xfrm>
            <a:off x="7312584" y="4021666"/>
            <a:ext cx="5191775" cy="4836677"/>
            <a:chOff x="7312584" y="4021666"/>
            <a:chExt cx="5191775" cy="4836677"/>
          </a:xfrm>
        </p:grpSpPr>
        <p:sp>
          <p:nvSpPr>
            <p:cNvPr id="341" name="Google Shape;341;p19"/>
            <p:cNvSpPr/>
            <p:nvPr/>
          </p:nvSpPr>
          <p:spPr>
            <a:xfrm rot="4708282">
              <a:off x="6434392" y="5992044"/>
              <a:ext cx="4022862" cy="1492592"/>
            </a:xfrm>
            <a:prstGeom prst="parallelogram">
              <a:avLst>
                <a:gd name="adj" fmla="val 25000"/>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19"/>
            <p:cNvSpPr/>
            <p:nvPr/>
          </p:nvSpPr>
          <p:spPr>
            <a:xfrm rot="-6091718" flipH="1">
              <a:off x="7896897" y="5693843"/>
              <a:ext cx="4022862" cy="1492592"/>
            </a:xfrm>
            <a:prstGeom prst="parallelogram">
              <a:avLst>
                <a:gd name="adj" fmla="val 25000"/>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19"/>
            <p:cNvSpPr/>
            <p:nvPr/>
          </p:nvSpPr>
          <p:spPr>
            <a:xfrm rot="4708282">
              <a:off x="9359688" y="5395373"/>
              <a:ext cx="4022862" cy="1492592"/>
            </a:xfrm>
            <a:prstGeom prst="parallelogram">
              <a:avLst>
                <a:gd name="adj" fmla="val 25000"/>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44" name="Google Shape;344;p19"/>
          <p:cNvPicPr preferRelativeResize="0"/>
          <p:nvPr/>
        </p:nvPicPr>
        <p:blipFill rotWithShape="1">
          <a:blip r:embed="rId5">
            <a:alphaModFix/>
          </a:blip>
          <a:srcRect/>
          <a:stretch/>
        </p:blipFill>
        <p:spPr>
          <a:xfrm rot="-812110">
            <a:off x="5537778" y="1529707"/>
            <a:ext cx="1593518" cy="1736940"/>
          </a:xfrm>
          <a:prstGeom prst="rect">
            <a:avLst/>
          </a:prstGeom>
          <a:noFill/>
          <a:ln>
            <a:noFill/>
          </a:ln>
          <a:effectLst>
            <a:outerShdw blurRad="57150" dist="19050" dir="5400000" algn="bl" rotWithShape="0">
              <a:srgbClr val="000000">
                <a:alpha val="49803"/>
              </a:srgbClr>
            </a:outerShdw>
          </a:effectLst>
        </p:spPr>
      </p:pic>
      <p:cxnSp>
        <p:nvCxnSpPr>
          <p:cNvPr id="345" name="Google Shape;345;p19"/>
          <p:cNvCxnSpPr/>
          <p:nvPr/>
        </p:nvCxnSpPr>
        <p:spPr>
          <a:xfrm flipH="1">
            <a:off x="6076512" y="1051775"/>
            <a:ext cx="78900" cy="725700"/>
          </a:xfrm>
          <a:prstGeom prst="straightConnector1">
            <a:avLst/>
          </a:prstGeom>
          <a:noFill/>
          <a:ln w="76200" cap="flat" cmpd="sng">
            <a:solidFill>
              <a:schemeClr val="dk2"/>
            </a:solidFill>
            <a:prstDash val="dot"/>
            <a:round/>
            <a:headEnd type="none" w="sm" len="sm"/>
            <a:tailEnd type="none" w="sm" len="sm"/>
          </a:ln>
        </p:spPr>
      </p:cxnSp>
      <p:sp>
        <p:nvSpPr>
          <p:cNvPr id="346" name="Google Shape;346;p19"/>
          <p:cNvSpPr txBox="1"/>
          <p:nvPr/>
        </p:nvSpPr>
        <p:spPr>
          <a:xfrm rot="-1093693">
            <a:off x="9066301" y="5715109"/>
            <a:ext cx="1524923" cy="50802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rgbClr val="512C1D"/>
                </a:solidFill>
                <a:latin typeface="Arial"/>
                <a:ea typeface="Arial"/>
                <a:cs typeface="Arial"/>
                <a:sym typeface="Arial"/>
              </a:rPr>
              <a:t>Great</a:t>
            </a:r>
            <a:endParaRPr sz="2100" b="1" i="0" u="none" strike="noStrike" cap="none">
              <a:solidFill>
                <a:srgbClr val="512C1D"/>
              </a:solidFill>
              <a:latin typeface="Arial"/>
              <a:ea typeface="Arial"/>
              <a:cs typeface="Arial"/>
              <a:sym typeface="Arial"/>
            </a:endParaRPr>
          </a:p>
        </p:txBody>
      </p:sp>
      <p:sp>
        <p:nvSpPr>
          <p:cNvPr id="347" name="Google Shape;347;p19"/>
          <p:cNvSpPr txBox="1"/>
          <p:nvPr/>
        </p:nvSpPr>
        <p:spPr>
          <a:xfrm rot="716219">
            <a:off x="10673255" y="5637535"/>
            <a:ext cx="1483786" cy="4924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512C1D"/>
                </a:solidFill>
                <a:latin typeface="Arial"/>
                <a:ea typeface="Arial"/>
                <a:cs typeface="Arial"/>
                <a:sym typeface="Arial"/>
              </a:rPr>
              <a:t>Plains</a:t>
            </a:r>
            <a:endParaRPr sz="2000" b="1" i="0" u="none" strike="noStrike" cap="none">
              <a:solidFill>
                <a:srgbClr val="000000"/>
              </a:solidFill>
              <a:latin typeface="Arial"/>
              <a:ea typeface="Arial"/>
              <a:cs typeface="Arial"/>
              <a:sym typeface="Arial"/>
            </a:endParaRPr>
          </a:p>
        </p:txBody>
      </p:sp>
      <p:sp>
        <p:nvSpPr>
          <p:cNvPr id="348" name="Google Shape;348;p19"/>
          <p:cNvSpPr txBox="1"/>
          <p:nvPr/>
        </p:nvSpPr>
        <p:spPr>
          <a:xfrm rot="-1093693">
            <a:off x="8935301" y="4928409"/>
            <a:ext cx="1524923" cy="58477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rgbClr val="512C1D"/>
                </a:solidFill>
                <a:latin typeface="Arial"/>
                <a:ea typeface="Arial"/>
                <a:cs typeface="Arial"/>
                <a:sym typeface="Arial"/>
              </a:rPr>
              <a:t>Tour</a:t>
            </a:r>
            <a:endParaRPr sz="2600" b="1" i="0" u="none" strike="noStrike" cap="none">
              <a:solidFill>
                <a:srgbClr val="512C1D"/>
              </a:solidFill>
              <a:latin typeface="Arial"/>
              <a:ea typeface="Arial"/>
              <a:cs typeface="Arial"/>
              <a:sym typeface="Arial"/>
            </a:endParaRPr>
          </a:p>
        </p:txBody>
      </p:sp>
      <p:sp>
        <p:nvSpPr>
          <p:cNvPr id="349" name="Google Shape;349;p19"/>
          <p:cNvSpPr txBox="1"/>
          <p:nvPr/>
        </p:nvSpPr>
        <p:spPr>
          <a:xfrm rot="716219">
            <a:off x="10445680" y="4851868"/>
            <a:ext cx="1483786" cy="56956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512C1D"/>
                </a:solidFill>
                <a:latin typeface="Arial"/>
                <a:ea typeface="Arial"/>
                <a:cs typeface="Arial"/>
                <a:sym typeface="Arial"/>
              </a:rPr>
              <a:t>of Texas</a:t>
            </a:r>
            <a:endParaRPr sz="2500" b="0" i="0" u="none" strike="noStrike" cap="none">
              <a:solidFill>
                <a:srgbClr val="000000"/>
              </a:solidFill>
              <a:latin typeface="Arial"/>
              <a:ea typeface="Arial"/>
              <a:cs typeface="Arial"/>
              <a:sym typeface="Arial"/>
            </a:endParaRPr>
          </a:p>
        </p:txBody>
      </p:sp>
      <p:pic>
        <p:nvPicPr>
          <p:cNvPr id="350" name="Google Shape;350;p1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727153">
            <a:off x="7689703" y="5422748"/>
            <a:ext cx="1315444" cy="109277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5" name="Picture 4" descr="A close-up of a brochure&#10;&#10;AI-generated content may be incorrect.">
            <a:extLst>
              <a:ext uri="{FF2B5EF4-FFF2-40B4-BE49-F238E27FC236}">
                <a16:creationId xmlns:a16="http://schemas.microsoft.com/office/drawing/2014/main" id="{B5DC23CF-FD9D-C05F-2EFB-8A56F37733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5" name="Picture 4" descr="A map of texas with different colored states&#10;&#10;AI-generated content may be incorrect.">
            <a:extLst>
              <a:ext uri="{FF2B5EF4-FFF2-40B4-BE49-F238E27FC236}">
                <a16:creationId xmlns:a16="http://schemas.microsoft.com/office/drawing/2014/main" id="{16BE32BC-2466-385D-D137-C28276852D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1"/>
          <p:cNvSpPr txBox="1">
            <a:spLocks noGrp="1"/>
          </p:cNvSpPr>
          <p:nvPr>
            <p:ph type="sldNum" idx="12"/>
          </p:nvPr>
        </p:nvSpPr>
        <p:spPr>
          <a:xfrm>
            <a:off x="350108" y="6356350"/>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21</a:t>
            </a:fld>
            <a:endParaRPr/>
          </a:p>
        </p:txBody>
      </p:sp>
      <p:pic>
        <p:nvPicPr>
          <p:cNvPr id="3" name="Picture 2" descr="A fenced in area with grass and trees&#10;&#10;AI-generated content may be incorrect.">
            <a:extLst>
              <a:ext uri="{FF2B5EF4-FFF2-40B4-BE49-F238E27FC236}">
                <a16:creationId xmlns:a16="http://schemas.microsoft.com/office/drawing/2014/main" id="{813974B4-F288-0629-D65C-6A634BF6D9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 name="Picture 2" descr="A field of corn plants&#10;&#10;AI-generated content may be incorrect.">
            <a:extLst>
              <a:ext uri="{FF2B5EF4-FFF2-40B4-BE49-F238E27FC236}">
                <a16:creationId xmlns:a16="http://schemas.microsoft.com/office/drawing/2014/main" id="{467F9716-9D2C-9FE5-BD76-91B8EF25C2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9" y="0"/>
            <a:ext cx="12328719" cy="694213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2"/>
        <p:cNvGrpSpPr/>
        <p:nvPr/>
      </p:nvGrpSpPr>
      <p:grpSpPr>
        <a:xfrm>
          <a:off x="0" y="0"/>
          <a:ext cx="0" cy="0"/>
          <a:chOff x="0" y="0"/>
          <a:chExt cx="0" cy="0"/>
        </a:xfrm>
      </p:grpSpPr>
      <p:pic>
        <p:nvPicPr>
          <p:cNvPr id="3" name="Picture 2" descr="A large farm with a machine in the background&#10;&#10;AI-generated content may be incorrect.">
            <a:extLst>
              <a:ext uri="{FF2B5EF4-FFF2-40B4-BE49-F238E27FC236}">
                <a16:creationId xmlns:a16="http://schemas.microsoft.com/office/drawing/2014/main" id="{A6A5202D-F1C0-C487-1C56-9068D563BE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 name="Picture 2" descr="A young child eating corn&#10;&#10;AI-generated content may be incorrect.">
            <a:extLst>
              <a:ext uri="{FF2B5EF4-FFF2-40B4-BE49-F238E27FC236}">
                <a16:creationId xmlns:a16="http://schemas.microsoft.com/office/drawing/2014/main" id="{593FD292-7953-4E5E-7FD5-565437A2A9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3" name="Picture 2" descr="A group of cows eating in a dairy farm&#10;&#10;AI-generated content may be incorrect.">
            <a:extLst>
              <a:ext uri="{FF2B5EF4-FFF2-40B4-BE49-F238E27FC236}">
                <a16:creationId xmlns:a16="http://schemas.microsoft.com/office/drawing/2014/main" id="{C862E392-988D-A98D-7F81-6F07956873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3" name="Picture 2" descr="A map of texas with orange lines&#10;&#10;AI-generated content may be incorrect.">
            <a:extLst>
              <a:ext uri="{FF2B5EF4-FFF2-40B4-BE49-F238E27FC236}">
                <a16:creationId xmlns:a16="http://schemas.microsoft.com/office/drawing/2014/main" id="{22F371F8-3182-EDD8-A33E-110E0DE3E8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7"/>
          <p:cNvSpPr txBox="1">
            <a:spLocks noGrp="1"/>
          </p:cNvSpPr>
          <p:nvPr>
            <p:ph type="sldNum" idx="12"/>
          </p:nvPr>
        </p:nvSpPr>
        <p:spPr>
          <a:xfrm>
            <a:off x="350108" y="6356350"/>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27</a:t>
            </a:fld>
            <a:endParaRPr/>
          </a:p>
        </p:txBody>
      </p:sp>
      <p:pic>
        <p:nvPicPr>
          <p:cNvPr id="3" name="Picture 2" descr="A field of purple flowers&#10;&#10;AI-generated content may be incorrect.">
            <a:extLst>
              <a:ext uri="{FF2B5EF4-FFF2-40B4-BE49-F238E27FC236}">
                <a16:creationId xmlns:a16="http://schemas.microsoft.com/office/drawing/2014/main" id="{317B5E42-9B9A-745C-7AC0-FAB63DC2B9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3" name="Picture 2" descr="A collage of pictures of fruit&#10;&#10;AI-generated content may be incorrect.">
            <a:extLst>
              <a:ext uri="{FF2B5EF4-FFF2-40B4-BE49-F238E27FC236}">
                <a16:creationId xmlns:a16="http://schemas.microsoft.com/office/drawing/2014/main" id="{6697D041-E518-1184-CBA6-6820DAC09C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3" name="Picture 2" descr="A group of cows grazing in a field&#10;&#10;AI-generated content may be incorrect.">
            <a:extLst>
              <a:ext uri="{FF2B5EF4-FFF2-40B4-BE49-F238E27FC236}">
                <a16:creationId xmlns:a16="http://schemas.microsoft.com/office/drawing/2014/main" id="{F1EB864C-2278-67F6-6185-3DF2CF7BC2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7" name="Picture 6" descr="A van on a hill&#10;&#10;AI-generated content may be incorrect.">
            <a:extLst>
              <a:ext uri="{FF2B5EF4-FFF2-40B4-BE49-F238E27FC236}">
                <a16:creationId xmlns:a16="http://schemas.microsoft.com/office/drawing/2014/main" id="{D3C7F1C6-9877-B20E-CB08-7BEBF4BD8C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30"/>
          <p:cNvPicPr preferRelativeResize="0"/>
          <p:nvPr/>
        </p:nvPicPr>
        <p:blipFill rotWithShape="1">
          <a:blip r:embed="rId3">
            <a:alphaModFix/>
          </a:blip>
          <a:srcRect/>
          <a:stretch/>
        </p:blipFill>
        <p:spPr>
          <a:xfrm>
            <a:off x="0" y="3"/>
            <a:ext cx="12192000" cy="6893719"/>
          </a:xfrm>
          <a:prstGeom prst="rect">
            <a:avLst/>
          </a:prstGeom>
          <a:noFill/>
          <a:ln>
            <a:noFill/>
          </a:ln>
        </p:spPr>
      </p:pic>
      <p:pic>
        <p:nvPicPr>
          <p:cNvPr id="469" name="Google Shape;469;p30"/>
          <p:cNvPicPr preferRelativeResize="0"/>
          <p:nvPr/>
        </p:nvPicPr>
        <p:blipFill rotWithShape="1">
          <a:blip r:embed="rId4">
            <a:alphaModFix/>
          </a:blip>
          <a:srcRect/>
          <a:stretch/>
        </p:blipFill>
        <p:spPr>
          <a:xfrm>
            <a:off x="0" y="0"/>
            <a:ext cx="12192000" cy="7455405"/>
          </a:xfrm>
          <a:prstGeom prst="rect">
            <a:avLst/>
          </a:prstGeom>
          <a:noFill/>
          <a:ln>
            <a:noFill/>
          </a:ln>
        </p:spPr>
      </p:pic>
      <p:sp>
        <p:nvSpPr>
          <p:cNvPr id="470" name="Google Shape;470;p30"/>
          <p:cNvSpPr txBox="1">
            <a:spLocks noGrp="1"/>
          </p:cNvSpPr>
          <p:nvPr>
            <p:ph type="sldNum" idx="12"/>
          </p:nvPr>
        </p:nvSpPr>
        <p:spPr>
          <a:xfrm>
            <a:off x="350108" y="6356350"/>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30</a:t>
            </a:fld>
            <a:endParaRPr/>
          </a:p>
        </p:txBody>
      </p:sp>
      <p:grpSp>
        <p:nvGrpSpPr>
          <p:cNvPr id="471" name="Google Shape;471;p30"/>
          <p:cNvGrpSpPr/>
          <p:nvPr/>
        </p:nvGrpSpPr>
        <p:grpSpPr>
          <a:xfrm>
            <a:off x="7312584" y="4021666"/>
            <a:ext cx="5191775" cy="4836677"/>
            <a:chOff x="7312584" y="4021666"/>
            <a:chExt cx="5191775" cy="4836677"/>
          </a:xfrm>
        </p:grpSpPr>
        <p:sp>
          <p:nvSpPr>
            <p:cNvPr id="472" name="Google Shape;472;p30"/>
            <p:cNvSpPr/>
            <p:nvPr/>
          </p:nvSpPr>
          <p:spPr>
            <a:xfrm rot="4708282">
              <a:off x="6434392" y="5992044"/>
              <a:ext cx="4022862" cy="1492592"/>
            </a:xfrm>
            <a:prstGeom prst="parallelogram">
              <a:avLst>
                <a:gd name="adj" fmla="val 25000"/>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30"/>
            <p:cNvSpPr/>
            <p:nvPr/>
          </p:nvSpPr>
          <p:spPr>
            <a:xfrm rot="-6091718" flipH="1">
              <a:off x="7896897" y="5693843"/>
              <a:ext cx="4022862" cy="1492592"/>
            </a:xfrm>
            <a:prstGeom prst="parallelogram">
              <a:avLst>
                <a:gd name="adj" fmla="val 25000"/>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30"/>
            <p:cNvSpPr/>
            <p:nvPr/>
          </p:nvSpPr>
          <p:spPr>
            <a:xfrm rot="4708282">
              <a:off x="9359688" y="5395373"/>
              <a:ext cx="4022862" cy="1492592"/>
            </a:xfrm>
            <a:prstGeom prst="parallelogram">
              <a:avLst>
                <a:gd name="adj" fmla="val 25000"/>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75" name="Google Shape;475;p30"/>
          <p:cNvPicPr preferRelativeResize="0"/>
          <p:nvPr/>
        </p:nvPicPr>
        <p:blipFill rotWithShape="1">
          <a:blip r:embed="rId5">
            <a:alphaModFix/>
          </a:blip>
          <a:srcRect/>
          <a:stretch/>
        </p:blipFill>
        <p:spPr>
          <a:xfrm rot="-812110">
            <a:off x="5537778" y="1529707"/>
            <a:ext cx="1593518" cy="1736940"/>
          </a:xfrm>
          <a:prstGeom prst="rect">
            <a:avLst/>
          </a:prstGeom>
          <a:noFill/>
          <a:ln>
            <a:noFill/>
          </a:ln>
          <a:effectLst>
            <a:outerShdw blurRad="57150" dist="19050" dir="5400000" algn="bl" rotWithShape="0">
              <a:srgbClr val="000000">
                <a:alpha val="49803"/>
              </a:srgbClr>
            </a:outerShdw>
          </a:effectLst>
        </p:spPr>
      </p:pic>
      <p:cxnSp>
        <p:nvCxnSpPr>
          <p:cNvPr id="476" name="Google Shape;476;p30"/>
          <p:cNvCxnSpPr/>
          <p:nvPr/>
        </p:nvCxnSpPr>
        <p:spPr>
          <a:xfrm flipH="1">
            <a:off x="6076512" y="1051775"/>
            <a:ext cx="78900" cy="725700"/>
          </a:xfrm>
          <a:prstGeom prst="straightConnector1">
            <a:avLst/>
          </a:prstGeom>
          <a:noFill/>
          <a:ln w="76200" cap="flat" cmpd="sng">
            <a:solidFill>
              <a:schemeClr val="dk2"/>
            </a:solidFill>
            <a:prstDash val="dot"/>
            <a:round/>
            <a:headEnd type="none" w="sm" len="sm"/>
            <a:tailEnd type="none" w="sm" len="sm"/>
          </a:ln>
        </p:spPr>
      </p:cxnSp>
      <p:sp>
        <p:nvSpPr>
          <p:cNvPr id="477" name="Google Shape;477;p30"/>
          <p:cNvSpPr txBox="1"/>
          <p:nvPr/>
        </p:nvSpPr>
        <p:spPr>
          <a:xfrm rot="-1093693">
            <a:off x="9117001" y="5706950"/>
            <a:ext cx="1524923" cy="83123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rgbClr val="512C1D"/>
                </a:solidFill>
                <a:latin typeface="Arial"/>
                <a:ea typeface="Arial"/>
                <a:cs typeface="Arial"/>
                <a:sym typeface="Arial"/>
              </a:rPr>
              <a:t>North Central</a:t>
            </a:r>
            <a:endParaRPr sz="2100" b="1" i="0" u="none" strike="noStrike" cap="none">
              <a:solidFill>
                <a:srgbClr val="512C1D"/>
              </a:solidFill>
              <a:latin typeface="Arial"/>
              <a:ea typeface="Arial"/>
              <a:cs typeface="Arial"/>
              <a:sym typeface="Arial"/>
            </a:endParaRPr>
          </a:p>
        </p:txBody>
      </p:sp>
      <p:sp>
        <p:nvSpPr>
          <p:cNvPr id="478" name="Google Shape;478;p30"/>
          <p:cNvSpPr txBox="1"/>
          <p:nvPr/>
        </p:nvSpPr>
        <p:spPr>
          <a:xfrm rot="716219">
            <a:off x="10673255" y="5637535"/>
            <a:ext cx="1483786" cy="4924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512C1D"/>
                </a:solidFill>
                <a:latin typeface="Arial"/>
                <a:ea typeface="Arial"/>
                <a:cs typeface="Arial"/>
                <a:sym typeface="Arial"/>
              </a:rPr>
              <a:t>Plains</a:t>
            </a:r>
            <a:endParaRPr sz="2000" b="1" i="0" u="none" strike="noStrike" cap="none">
              <a:solidFill>
                <a:srgbClr val="000000"/>
              </a:solidFill>
              <a:latin typeface="Arial"/>
              <a:ea typeface="Arial"/>
              <a:cs typeface="Arial"/>
              <a:sym typeface="Arial"/>
            </a:endParaRPr>
          </a:p>
        </p:txBody>
      </p:sp>
      <p:sp>
        <p:nvSpPr>
          <p:cNvPr id="479" name="Google Shape;479;p30"/>
          <p:cNvSpPr txBox="1"/>
          <p:nvPr/>
        </p:nvSpPr>
        <p:spPr>
          <a:xfrm rot="-1093693">
            <a:off x="8935301" y="4928409"/>
            <a:ext cx="1524923" cy="58477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rgbClr val="512C1D"/>
                </a:solidFill>
                <a:latin typeface="Arial"/>
                <a:ea typeface="Arial"/>
                <a:cs typeface="Arial"/>
                <a:sym typeface="Arial"/>
              </a:rPr>
              <a:t>Tour</a:t>
            </a:r>
            <a:endParaRPr sz="2600" b="1" i="0" u="none" strike="noStrike" cap="none">
              <a:solidFill>
                <a:srgbClr val="512C1D"/>
              </a:solidFill>
              <a:latin typeface="Arial"/>
              <a:ea typeface="Arial"/>
              <a:cs typeface="Arial"/>
              <a:sym typeface="Arial"/>
            </a:endParaRPr>
          </a:p>
        </p:txBody>
      </p:sp>
      <p:sp>
        <p:nvSpPr>
          <p:cNvPr id="480" name="Google Shape;480;p30"/>
          <p:cNvSpPr txBox="1"/>
          <p:nvPr/>
        </p:nvSpPr>
        <p:spPr>
          <a:xfrm rot="716219">
            <a:off x="10445680" y="4851868"/>
            <a:ext cx="1483786" cy="56956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512C1D"/>
                </a:solidFill>
                <a:latin typeface="Arial"/>
                <a:ea typeface="Arial"/>
                <a:cs typeface="Arial"/>
                <a:sym typeface="Arial"/>
              </a:rPr>
              <a:t>of Texas</a:t>
            </a:r>
            <a:endParaRPr sz="2500" b="0" i="0" u="none" strike="noStrike" cap="none">
              <a:solidFill>
                <a:srgbClr val="000000"/>
              </a:solidFill>
              <a:latin typeface="Arial"/>
              <a:ea typeface="Arial"/>
              <a:cs typeface="Arial"/>
              <a:sym typeface="Arial"/>
            </a:endParaRPr>
          </a:p>
        </p:txBody>
      </p:sp>
      <p:pic>
        <p:nvPicPr>
          <p:cNvPr id="481" name="Google Shape;481;p3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727153">
            <a:off x="7689703" y="5422748"/>
            <a:ext cx="1315444" cy="109277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3" name="Picture 2" descr="A map of texas with orange text&#10;&#10;AI-generated content may be incorrect.">
            <a:extLst>
              <a:ext uri="{FF2B5EF4-FFF2-40B4-BE49-F238E27FC236}">
                <a16:creationId xmlns:a16="http://schemas.microsoft.com/office/drawing/2014/main" id="{92D5F7CA-8CC9-B6AE-7159-DCC42AE2C0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3" name="Picture 2" descr="A flat land with blue sky and water&#10;&#10;AI-generated content may be incorrect.">
            <a:extLst>
              <a:ext uri="{FF2B5EF4-FFF2-40B4-BE49-F238E27FC236}">
                <a16:creationId xmlns:a16="http://schemas.microsoft.com/office/drawing/2014/main" id="{D204D3B9-2857-E506-3F00-D3A727C861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3" name="Title 2">
            <a:extLst>
              <a:ext uri="{FF2B5EF4-FFF2-40B4-BE49-F238E27FC236}">
                <a16:creationId xmlns:a16="http://schemas.microsoft.com/office/drawing/2014/main" id="{49333F54-C140-DC7D-9D5F-897144B0A38B}"/>
              </a:ext>
            </a:extLst>
          </p:cNvPr>
          <p:cNvSpPr>
            <a:spLocks noGrp="1"/>
          </p:cNvSpPr>
          <p:nvPr>
            <p:ph type="title"/>
          </p:nvPr>
        </p:nvSpPr>
        <p:spPr/>
        <p:txBody>
          <a:bodyPr/>
          <a:lstStyle/>
          <a:p>
            <a:endParaRPr lang="en-US"/>
          </a:p>
        </p:txBody>
      </p:sp>
      <p:pic>
        <p:nvPicPr>
          <p:cNvPr id="5" name="Picture 4" descr="A group of cows in a field&#10;&#10;AI-generated content may be incorrect.">
            <a:extLst>
              <a:ext uri="{FF2B5EF4-FFF2-40B4-BE49-F238E27FC236}">
                <a16:creationId xmlns:a16="http://schemas.microsoft.com/office/drawing/2014/main" id="{3D39E3FE-368C-ACA4-6FF3-2F940DFD3E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 name="Picture 4" descr="A poster of a farm with cows&#10;&#10;AI-generated content may be incorrect.">
            <a:extLst>
              <a:ext uri="{FF2B5EF4-FFF2-40B4-BE49-F238E27FC236}">
                <a16:creationId xmlns:a16="http://schemas.microsoft.com/office/drawing/2014/main" id="{03D4618C-79C7-C196-6E09-1577412753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3" name="Title 2">
            <a:extLst>
              <a:ext uri="{FF2B5EF4-FFF2-40B4-BE49-F238E27FC236}">
                <a16:creationId xmlns:a16="http://schemas.microsoft.com/office/drawing/2014/main" id="{E217FE35-32FE-20A7-5088-9597684DC1D1}"/>
              </a:ext>
            </a:extLst>
          </p:cNvPr>
          <p:cNvSpPr>
            <a:spLocks noGrp="1"/>
          </p:cNvSpPr>
          <p:nvPr>
            <p:ph type="title"/>
          </p:nvPr>
        </p:nvSpPr>
        <p:spPr/>
        <p:txBody>
          <a:bodyPr/>
          <a:lstStyle/>
          <a:p>
            <a:endParaRPr lang="en-US"/>
          </a:p>
        </p:txBody>
      </p:sp>
      <p:pic>
        <p:nvPicPr>
          <p:cNvPr id="5" name="Picture 4" descr="A collage of solar panels&#10;&#10;AI-generated content may be incorrect.">
            <a:extLst>
              <a:ext uri="{FF2B5EF4-FFF2-40B4-BE49-F238E27FC236}">
                <a16:creationId xmlns:a16="http://schemas.microsoft.com/office/drawing/2014/main" id="{E9845A3A-4F66-BF04-6A39-2202CC4B3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2" name="Google Shape;542;p37"/>
          <p:cNvSpPr txBox="1">
            <a:spLocks noGrp="1"/>
          </p:cNvSpPr>
          <p:nvPr>
            <p:ph type="sldNum" idx="12"/>
          </p:nvPr>
        </p:nvSpPr>
        <p:spPr>
          <a:xfrm>
            <a:off x="350108" y="6356350"/>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36</a:t>
            </a:fld>
            <a:endParaRPr/>
          </a:p>
        </p:txBody>
      </p:sp>
      <p:sp>
        <p:nvSpPr>
          <p:cNvPr id="3" name="Title 2">
            <a:extLst>
              <a:ext uri="{FF2B5EF4-FFF2-40B4-BE49-F238E27FC236}">
                <a16:creationId xmlns:a16="http://schemas.microsoft.com/office/drawing/2014/main" id="{D80F06D2-B939-4C3D-4854-A22BEED6F738}"/>
              </a:ext>
            </a:extLst>
          </p:cNvPr>
          <p:cNvSpPr>
            <a:spLocks noGrp="1"/>
          </p:cNvSpPr>
          <p:nvPr>
            <p:ph type="title"/>
          </p:nvPr>
        </p:nvSpPr>
        <p:spPr/>
        <p:txBody>
          <a:bodyPr/>
          <a:lstStyle/>
          <a:p>
            <a:endParaRPr lang="en-US"/>
          </a:p>
        </p:txBody>
      </p:sp>
      <p:pic>
        <p:nvPicPr>
          <p:cNvPr id="5" name="Picture 4" descr="A tornado in the sky&#10;&#10;AI-generated content may be incorrect.">
            <a:extLst>
              <a:ext uri="{FF2B5EF4-FFF2-40B4-BE49-F238E27FC236}">
                <a16:creationId xmlns:a16="http://schemas.microsoft.com/office/drawing/2014/main" id="{F32CA9BB-A4C2-73D4-D17D-CD4F9A6D15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3" name="Picture 2" descr="A close-up of a landscape&#10;&#10;AI-generated content may be incorrect.">
            <a:extLst>
              <a:ext uri="{FF2B5EF4-FFF2-40B4-BE49-F238E27FC236}">
                <a16:creationId xmlns:a16="http://schemas.microsoft.com/office/drawing/2014/main" id="{BDBBCB5D-25D8-6D5B-7801-495CBDF73C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39"/>
          <p:cNvPicPr preferRelativeResize="0"/>
          <p:nvPr/>
        </p:nvPicPr>
        <p:blipFill rotWithShape="1">
          <a:blip r:embed="rId3" cstate="screen">
            <a:alphaModFix/>
            <a:extLst>
              <a:ext uri="{28A0092B-C50C-407E-A947-70E740481C1C}">
                <a14:useLocalDpi xmlns:a14="http://schemas.microsoft.com/office/drawing/2010/main"/>
              </a:ext>
            </a:extLst>
          </a:blip>
          <a:srcRect b="-7875"/>
          <a:stretch/>
        </p:blipFill>
        <p:spPr>
          <a:xfrm>
            <a:off x="0" y="-1683275"/>
            <a:ext cx="12191999" cy="9138674"/>
          </a:xfrm>
          <a:prstGeom prst="rect">
            <a:avLst/>
          </a:prstGeom>
          <a:noFill/>
          <a:ln>
            <a:noFill/>
          </a:ln>
        </p:spPr>
      </p:pic>
      <p:pic>
        <p:nvPicPr>
          <p:cNvPr id="571" name="Google Shape;571;p39"/>
          <p:cNvPicPr preferRelativeResize="0"/>
          <p:nvPr/>
        </p:nvPicPr>
        <p:blipFill rotWithShape="1">
          <a:blip r:embed="rId4">
            <a:alphaModFix/>
          </a:blip>
          <a:srcRect/>
          <a:stretch/>
        </p:blipFill>
        <p:spPr>
          <a:xfrm>
            <a:off x="0" y="0"/>
            <a:ext cx="12192000" cy="7455405"/>
          </a:xfrm>
          <a:prstGeom prst="rect">
            <a:avLst/>
          </a:prstGeom>
          <a:noFill/>
          <a:ln>
            <a:noFill/>
          </a:ln>
        </p:spPr>
      </p:pic>
      <p:sp>
        <p:nvSpPr>
          <p:cNvPr id="572" name="Google Shape;572;p39"/>
          <p:cNvSpPr txBox="1">
            <a:spLocks noGrp="1"/>
          </p:cNvSpPr>
          <p:nvPr>
            <p:ph type="sldNum" idx="12"/>
          </p:nvPr>
        </p:nvSpPr>
        <p:spPr>
          <a:xfrm>
            <a:off x="350108" y="6356350"/>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38</a:t>
            </a:fld>
            <a:endParaRPr/>
          </a:p>
        </p:txBody>
      </p:sp>
      <p:grpSp>
        <p:nvGrpSpPr>
          <p:cNvPr id="573" name="Google Shape;573;p39"/>
          <p:cNvGrpSpPr/>
          <p:nvPr/>
        </p:nvGrpSpPr>
        <p:grpSpPr>
          <a:xfrm>
            <a:off x="7312584" y="4021666"/>
            <a:ext cx="5191775" cy="4836677"/>
            <a:chOff x="7312584" y="4021666"/>
            <a:chExt cx="5191775" cy="4836677"/>
          </a:xfrm>
        </p:grpSpPr>
        <p:sp>
          <p:nvSpPr>
            <p:cNvPr id="574" name="Google Shape;574;p39"/>
            <p:cNvSpPr/>
            <p:nvPr/>
          </p:nvSpPr>
          <p:spPr>
            <a:xfrm rot="4708282">
              <a:off x="6434392" y="5992044"/>
              <a:ext cx="4022862" cy="1492592"/>
            </a:xfrm>
            <a:prstGeom prst="parallelogram">
              <a:avLst>
                <a:gd name="adj" fmla="val 25000"/>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39"/>
            <p:cNvSpPr/>
            <p:nvPr/>
          </p:nvSpPr>
          <p:spPr>
            <a:xfrm rot="-6091718" flipH="1">
              <a:off x="7896897" y="5693843"/>
              <a:ext cx="4022862" cy="1492592"/>
            </a:xfrm>
            <a:prstGeom prst="parallelogram">
              <a:avLst>
                <a:gd name="adj" fmla="val 25000"/>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39"/>
            <p:cNvSpPr/>
            <p:nvPr/>
          </p:nvSpPr>
          <p:spPr>
            <a:xfrm rot="4708282">
              <a:off x="9359688" y="5395373"/>
              <a:ext cx="4022862" cy="1492592"/>
            </a:xfrm>
            <a:prstGeom prst="parallelogram">
              <a:avLst>
                <a:gd name="adj" fmla="val 25000"/>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77" name="Google Shape;577;p39"/>
          <p:cNvPicPr preferRelativeResize="0"/>
          <p:nvPr/>
        </p:nvPicPr>
        <p:blipFill rotWithShape="1">
          <a:blip r:embed="rId5">
            <a:alphaModFix/>
          </a:blip>
          <a:srcRect/>
          <a:stretch/>
        </p:blipFill>
        <p:spPr>
          <a:xfrm rot="-812110">
            <a:off x="5537778" y="1529707"/>
            <a:ext cx="1593518" cy="1736940"/>
          </a:xfrm>
          <a:prstGeom prst="rect">
            <a:avLst/>
          </a:prstGeom>
          <a:noFill/>
          <a:ln>
            <a:noFill/>
          </a:ln>
          <a:effectLst>
            <a:outerShdw blurRad="57150" dist="19050" dir="5400000" algn="bl" rotWithShape="0">
              <a:srgbClr val="000000">
                <a:alpha val="49803"/>
              </a:srgbClr>
            </a:outerShdw>
          </a:effectLst>
        </p:spPr>
      </p:pic>
      <p:cxnSp>
        <p:nvCxnSpPr>
          <p:cNvPr id="578" name="Google Shape;578;p39"/>
          <p:cNvCxnSpPr/>
          <p:nvPr/>
        </p:nvCxnSpPr>
        <p:spPr>
          <a:xfrm flipH="1">
            <a:off x="6076512" y="1051775"/>
            <a:ext cx="78900" cy="725700"/>
          </a:xfrm>
          <a:prstGeom prst="straightConnector1">
            <a:avLst/>
          </a:prstGeom>
          <a:noFill/>
          <a:ln w="76200" cap="flat" cmpd="sng">
            <a:solidFill>
              <a:schemeClr val="dk2"/>
            </a:solidFill>
            <a:prstDash val="dot"/>
            <a:round/>
            <a:headEnd type="none" w="sm" len="sm"/>
            <a:tailEnd type="none" w="sm" len="sm"/>
          </a:ln>
        </p:spPr>
      </p:cxnSp>
      <p:sp>
        <p:nvSpPr>
          <p:cNvPr id="579" name="Google Shape;579;p39"/>
          <p:cNvSpPr txBox="1"/>
          <p:nvPr/>
        </p:nvSpPr>
        <p:spPr>
          <a:xfrm rot="-1093693">
            <a:off x="9066301" y="5715109"/>
            <a:ext cx="1524923" cy="50802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rgbClr val="512C1D"/>
                </a:solidFill>
                <a:latin typeface="Arial"/>
                <a:ea typeface="Arial"/>
                <a:cs typeface="Arial"/>
                <a:sym typeface="Arial"/>
              </a:rPr>
              <a:t>Coastal</a:t>
            </a:r>
            <a:endParaRPr sz="2100" b="1" i="0" u="none" strike="noStrike" cap="none">
              <a:solidFill>
                <a:srgbClr val="512C1D"/>
              </a:solidFill>
              <a:latin typeface="Arial"/>
              <a:ea typeface="Arial"/>
              <a:cs typeface="Arial"/>
              <a:sym typeface="Arial"/>
            </a:endParaRPr>
          </a:p>
        </p:txBody>
      </p:sp>
      <p:sp>
        <p:nvSpPr>
          <p:cNvPr id="580" name="Google Shape;580;p39"/>
          <p:cNvSpPr txBox="1"/>
          <p:nvPr/>
        </p:nvSpPr>
        <p:spPr>
          <a:xfrm rot="716219">
            <a:off x="10673255" y="5637535"/>
            <a:ext cx="1483786" cy="4924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512C1D"/>
                </a:solidFill>
                <a:latin typeface="Arial"/>
                <a:ea typeface="Arial"/>
                <a:cs typeface="Arial"/>
                <a:sym typeface="Arial"/>
              </a:rPr>
              <a:t>Plains</a:t>
            </a:r>
            <a:endParaRPr sz="2000" b="1" i="0" u="none" strike="noStrike" cap="none">
              <a:solidFill>
                <a:srgbClr val="000000"/>
              </a:solidFill>
              <a:latin typeface="Arial"/>
              <a:ea typeface="Arial"/>
              <a:cs typeface="Arial"/>
              <a:sym typeface="Arial"/>
            </a:endParaRPr>
          </a:p>
        </p:txBody>
      </p:sp>
      <p:sp>
        <p:nvSpPr>
          <p:cNvPr id="581" name="Google Shape;581;p39"/>
          <p:cNvSpPr txBox="1"/>
          <p:nvPr/>
        </p:nvSpPr>
        <p:spPr>
          <a:xfrm rot="-1093693">
            <a:off x="8935301" y="4928409"/>
            <a:ext cx="1524923" cy="58477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rgbClr val="512C1D"/>
                </a:solidFill>
                <a:latin typeface="Arial"/>
                <a:ea typeface="Arial"/>
                <a:cs typeface="Arial"/>
                <a:sym typeface="Arial"/>
              </a:rPr>
              <a:t>Tour</a:t>
            </a:r>
            <a:endParaRPr sz="2600" b="1" i="0" u="none" strike="noStrike" cap="none">
              <a:solidFill>
                <a:srgbClr val="512C1D"/>
              </a:solidFill>
              <a:latin typeface="Arial"/>
              <a:ea typeface="Arial"/>
              <a:cs typeface="Arial"/>
              <a:sym typeface="Arial"/>
            </a:endParaRPr>
          </a:p>
        </p:txBody>
      </p:sp>
      <p:sp>
        <p:nvSpPr>
          <p:cNvPr id="582" name="Google Shape;582;p39"/>
          <p:cNvSpPr txBox="1"/>
          <p:nvPr/>
        </p:nvSpPr>
        <p:spPr>
          <a:xfrm rot="716219">
            <a:off x="10445680" y="4851868"/>
            <a:ext cx="1483786" cy="56956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512C1D"/>
                </a:solidFill>
                <a:latin typeface="Arial"/>
                <a:ea typeface="Arial"/>
                <a:cs typeface="Arial"/>
                <a:sym typeface="Arial"/>
              </a:rPr>
              <a:t>of Texas</a:t>
            </a:r>
            <a:endParaRPr sz="2500" b="0" i="0" u="none" strike="noStrike" cap="none">
              <a:solidFill>
                <a:srgbClr val="000000"/>
              </a:solidFill>
              <a:latin typeface="Arial"/>
              <a:ea typeface="Arial"/>
              <a:cs typeface="Arial"/>
              <a:sym typeface="Arial"/>
            </a:endParaRPr>
          </a:p>
        </p:txBody>
      </p:sp>
      <p:pic>
        <p:nvPicPr>
          <p:cNvPr id="583" name="Google Shape;583;p3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727153">
            <a:off x="7689703" y="5422748"/>
            <a:ext cx="1315444" cy="109277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40"/>
          <p:cNvSpPr txBox="1">
            <a:spLocks noGrp="1"/>
          </p:cNvSpPr>
          <p:nvPr>
            <p:ph type="sldNum" idx="12"/>
          </p:nvPr>
        </p:nvSpPr>
        <p:spPr>
          <a:xfrm>
            <a:off x="350108" y="6356350"/>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39</a:t>
            </a:fld>
            <a:endParaRPr/>
          </a:p>
        </p:txBody>
      </p:sp>
      <p:cxnSp>
        <p:nvCxnSpPr>
          <p:cNvPr id="592" name="Google Shape;592;p40"/>
          <p:cNvCxnSpPr/>
          <p:nvPr/>
        </p:nvCxnSpPr>
        <p:spPr>
          <a:xfrm>
            <a:off x="6262255" y="1010000"/>
            <a:ext cx="1371600" cy="1691780"/>
          </a:xfrm>
          <a:prstGeom prst="straightConnector1">
            <a:avLst/>
          </a:prstGeom>
          <a:noFill/>
          <a:ln w="28575" cap="flat" cmpd="sng">
            <a:solidFill>
              <a:schemeClr val="dk2"/>
            </a:solidFill>
            <a:prstDash val="solid"/>
            <a:round/>
            <a:headEnd type="none" w="sm" len="sm"/>
            <a:tailEnd type="triangle" w="med" len="med"/>
          </a:ln>
        </p:spPr>
      </p:cxnSp>
      <p:pic>
        <p:nvPicPr>
          <p:cNvPr id="593" name="Google Shape;593;p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390042" y="4152452"/>
            <a:ext cx="317472" cy="361616"/>
          </a:xfrm>
          <a:prstGeom prst="rect">
            <a:avLst/>
          </a:prstGeom>
          <a:noFill/>
          <a:ln>
            <a:noFill/>
          </a:ln>
        </p:spPr>
      </p:pic>
      <p:pic>
        <p:nvPicPr>
          <p:cNvPr id="3" name="Picture 2" descr="A map of texas with different colored states&#10;&#10;AI-generated content may be incorrect.">
            <a:extLst>
              <a:ext uri="{FF2B5EF4-FFF2-40B4-BE49-F238E27FC236}">
                <a16:creationId xmlns:a16="http://schemas.microsoft.com/office/drawing/2014/main" id="{0BD7DFE3-00E2-C0F2-550B-9BE94C0275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5" name="Picture 4" descr="A map of the united states&#10;&#10;AI-generated content may be incorrect.">
            <a:extLst>
              <a:ext uri="{FF2B5EF4-FFF2-40B4-BE49-F238E27FC236}">
                <a16:creationId xmlns:a16="http://schemas.microsoft.com/office/drawing/2014/main" id="{8E75379F-AE9A-E87D-D7AB-3916BD5FF4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3" name="Picture 2" descr="A map of the state of texas&#10;&#10;AI-generated content may be incorrect.">
            <a:extLst>
              <a:ext uri="{FF2B5EF4-FFF2-40B4-BE49-F238E27FC236}">
                <a16:creationId xmlns:a16="http://schemas.microsoft.com/office/drawing/2014/main" id="{2972085D-0DAA-2A60-C9F2-9B6A6900AC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1"/>
        <p:cNvGrpSpPr/>
        <p:nvPr/>
      </p:nvGrpSpPr>
      <p:grpSpPr>
        <a:xfrm>
          <a:off x="0" y="0"/>
          <a:ext cx="0" cy="0"/>
          <a:chOff x="0" y="0"/>
          <a:chExt cx="0" cy="0"/>
        </a:xfrm>
      </p:grpSpPr>
      <p:pic>
        <p:nvPicPr>
          <p:cNvPr id="3" name="Picture 2" descr="A map of the state of texas&#10;&#10;AI-generated content may be incorrect.">
            <a:extLst>
              <a:ext uri="{FF2B5EF4-FFF2-40B4-BE49-F238E27FC236}">
                <a16:creationId xmlns:a16="http://schemas.microsoft.com/office/drawing/2014/main" id="{7B40A74D-16B1-B971-21AC-0E003831E1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3" name="Title 2">
            <a:extLst>
              <a:ext uri="{FF2B5EF4-FFF2-40B4-BE49-F238E27FC236}">
                <a16:creationId xmlns:a16="http://schemas.microsoft.com/office/drawing/2014/main" id="{B630EBBE-9A10-CABB-0ED9-B1C58C8940E3}"/>
              </a:ext>
            </a:extLst>
          </p:cNvPr>
          <p:cNvSpPr>
            <a:spLocks noGrp="1"/>
          </p:cNvSpPr>
          <p:nvPr>
            <p:ph type="title"/>
          </p:nvPr>
        </p:nvSpPr>
        <p:spPr/>
        <p:txBody>
          <a:bodyPr/>
          <a:lstStyle/>
          <a:p>
            <a:endParaRPr lang="en-US"/>
          </a:p>
        </p:txBody>
      </p:sp>
      <p:pic>
        <p:nvPicPr>
          <p:cNvPr id="5" name="Picture 4" descr="A poster showing different types of lumber&#10;&#10;AI-generated content may be incorrect.">
            <a:extLst>
              <a:ext uri="{FF2B5EF4-FFF2-40B4-BE49-F238E27FC236}">
                <a16:creationId xmlns:a16="http://schemas.microsoft.com/office/drawing/2014/main" id="{CE300F29-84AF-B358-E97A-E10B76E3EA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9"/>
        <p:cNvGrpSpPr/>
        <p:nvPr/>
      </p:nvGrpSpPr>
      <p:grpSpPr>
        <a:xfrm>
          <a:off x="0" y="0"/>
          <a:ext cx="0" cy="0"/>
          <a:chOff x="0" y="0"/>
          <a:chExt cx="0" cy="0"/>
        </a:xfrm>
      </p:grpSpPr>
      <p:sp>
        <p:nvSpPr>
          <p:cNvPr id="3" name="Title 2">
            <a:extLst>
              <a:ext uri="{FF2B5EF4-FFF2-40B4-BE49-F238E27FC236}">
                <a16:creationId xmlns:a16="http://schemas.microsoft.com/office/drawing/2014/main" id="{57D6259E-7AF9-A325-55A0-1EAE4EF7FB98}"/>
              </a:ext>
            </a:extLst>
          </p:cNvPr>
          <p:cNvSpPr>
            <a:spLocks noGrp="1"/>
          </p:cNvSpPr>
          <p:nvPr>
            <p:ph type="title"/>
          </p:nvPr>
        </p:nvSpPr>
        <p:spPr/>
        <p:txBody>
          <a:bodyPr/>
          <a:lstStyle/>
          <a:p>
            <a:endParaRPr lang="en-US"/>
          </a:p>
        </p:txBody>
      </p:sp>
      <p:pic>
        <p:nvPicPr>
          <p:cNvPr id="5" name="Picture 4" descr="A person in a forest&#10;&#10;AI-generated content may be incorrect.">
            <a:extLst>
              <a:ext uri="{FF2B5EF4-FFF2-40B4-BE49-F238E27FC236}">
                <a16:creationId xmlns:a16="http://schemas.microsoft.com/office/drawing/2014/main" id="{C511ABAC-A196-DA20-7F0E-CFC8876F57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overrideClrMapping bg1="lt1" tx1="dk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3" name="Title 2">
            <a:extLst>
              <a:ext uri="{FF2B5EF4-FFF2-40B4-BE49-F238E27FC236}">
                <a16:creationId xmlns:a16="http://schemas.microsoft.com/office/drawing/2014/main" id="{9B672608-7BCB-8E42-EE91-01959D0D9333}"/>
              </a:ext>
            </a:extLst>
          </p:cNvPr>
          <p:cNvSpPr>
            <a:spLocks noGrp="1"/>
          </p:cNvSpPr>
          <p:nvPr>
            <p:ph type="title"/>
          </p:nvPr>
        </p:nvSpPr>
        <p:spPr/>
        <p:txBody>
          <a:bodyPr/>
          <a:lstStyle/>
          <a:p>
            <a:endParaRPr lang="en-US"/>
          </a:p>
        </p:txBody>
      </p:sp>
      <p:pic>
        <p:nvPicPr>
          <p:cNvPr id="5" name="Picture 4" descr="A collage of photos of agricultural machinery&#10;&#10;AI-generated content may be incorrect.">
            <a:extLst>
              <a:ext uri="{FF2B5EF4-FFF2-40B4-BE49-F238E27FC236}">
                <a16:creationId xmlns:a16="http://schemas.microsoft.com/office/drawing/2014/main" id="{56365394-822C-FCEF-21E7-6536C36253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3" name="Title 2">
            <a:extLst>
              <a:ext uri="{FF2B5EF4-FFF2-40B4-BE49-F238E27FC236}">
                <a16:creationId xmlns:a16="http://schemas.microsoft.com/office/drawing/2014/main" id="{85C9FE58-6DC5-236B-3F32-3056BB940BCB}"/>
              </a:ext>
            </a:extLst>
          </p:cNvPr>
          <p:cNvSpPr>
            <a:spLocks noGrp="1"/>
          </p:cNvSpPr>
          <p:nvPr>
            <p:ph type="title"/>
          </p:nvPr>
        </p:nvSpPr>
        <p:spPr/>
        <p:txBody>
          <a:bodyPr/>
          <a:lstStyle/>
          <a:p>
            <a:endParaRPr lang="en-US"/>
          </a:p>
        </p:txBody>
      </p:sp>
      <p:pic>
        <p:nvPicPr>
          <p:cNvPr id="5" name="Picture 4" descr="A group of photos of cattle and poultry&#10;&#10;AI-generated content may be incorrect.">
            <a:extLst>
              <a:ext uri="{FF2B5EF4-FFF2-40B4-BE49-F238E27FC236}">
                <a16:creationId xmlns:a16="http://schemas.microsoft.com/office/drawing/2014/main" id="{6934388A-9484-C8BF-DE3E-03992AB993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3" name="Title 2">
            <a:extLst>
              <a:ext uri="{FF2B5EF4-FFF2-40B4-BE49-F238E27FC236}">
                <a16:creationId xmlns:a16="http://schemas.microsoft.com/office/drawing/2014/main" id="{FA40379A-A748-E2C7-F8A0-F8A31122EE5C}"/>
              </a:ext>
            </a:extLst>
          </p:cNvPr>
          <p:cNvSpPr>
            <a:spLocks noGrp="1"/>
          </p:cNvSpPr>
          <p:nvPr>
            <p:ph type="title"/>
          </p:nvPr>
        </p:nvSpPr>
        <p:spPr/>
        <p:txBody>
          <a:bodyPr/>
          <a:lstStyle/>
          <a:p>
            <a:endParaRPr lang="en-US"/>
          </a:p>
        </p:txBody>
      </p:sp>
      <p:pic>
        <p:nvPicPr>
          <p:cNvPr id="5" name="Picture 4" descr="A close-up of several pictures&#10;&#10;AI-generated content may be incorrect.">
            <a:extLst>
              <a:ext uri="{FF2B5EF4-FFF2-40B4-BE49-F238E27FC236}">
                <a16:creationId xmlns:a16="http://schemas.microsoft.com/office/drawing/2014/main" id="{D35F0AED-B12C-1EC2-CF96-BE12151489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3" name="Title 2">
            <a:extLst>
              <a:ext uri="{FF2B5EF4-FFF2-40B4-BE49-F238E27FC236}">
                <a16:creationId xmlns:a16="http://schemas.microsoft.com/office/drawing/2014/main" id="{8EF22C67-90E0-FEBA-B979-3F279E7A37B7}"/>
              </a:ext>
            </a:extLst>
          </p:cNvPr>
          <p:cNvSpPr>
            <a:spLocks noGrp="1"/>
          </p:cNvSpPr>
          <p:nvPr>
            <p:ph type="title"/>
          </p:nvPr>
        </p:nvSpPr>
        <p:spPr/>
        <p:txBody>
          <a:bodyPr/>
          <a:lstStyle/>
          <a:p>
            <a:endParaRPr lang="en-US"/>
          </a:p>
        </p:txBody>
      </p:sp>
      <p:pic>
        <p:nvPicPr>
          <p:cNvPr id="5" name="Picture 4" descr="A green field with white text&#10;&#10;AI-generated content may be incorrect.">
            <a:extLst>
              <a:ext uri="{FF2B5EF4-FFF2-40B4-BE49-F238E27FC236}">
                <a16:creationId xmlns:a16="http://schemas.microsoft.com/office/drawing/2014/main" id="{D372E86C-1972-F8A9-CF9F-9B32828526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3" name="Title 2">
            <a:extLst>
              <a:ext uri="{FF2B5EF4-FFF2-40B4-BE49-F238E27FC236}">
                <a16:creationId xmlns:a16="http://schemas.microsoft.com/office/drawing/2014/main" id="{3193E73C-F6A0-F90A-B9D7-A34B7A59A52D}"/>
              </a:ext>
            </a:extLst>
          </p:cNvPr>
          <p:cNvSpPr>
            <a:spLocks noGrp="1"/>
          </p:cNvSpPr>
          <p:nvPr>
            <p:ph type="title"/>
          </p:nvPr>
        </p:nvSpPr>
        <p:spPr/>
        <p:txBody>
          <a:bodyPr/>
          <a:lstStyle/>
          <a:p>
            <a:endParaRPr lang="en-US"/>
          </a:p>
        </p:txBody>
      </p:sp>
      <p:pic>
        <p:nvPicPr>
          <p:cNvPr id="5" name="Picture 4" descr="A collage of agricultural machinery&#10;&#10;AI-generated content may be incorrect.">
            <a:extLst>
              <a:ext uri="{FF2B5EF4-FFF2-40B4-BE49-F238E27FC236}">
                <a16:creationId xmlns:a16="http://schemas.microsoft.com/office/drawing/2014/main" id="{96621B86-5872-A2EA-6100-9F90483E1D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3" name="Picture 2" descr="Several images of clothes and money&#10;&#10;AI-generated content may be incorrect.">
            <a:extLst>
              <a:ext uri="{FF2B5EF4-FFF2-40B4-BE49-F238E27FC236}">
                <a16:creationId xmlns:a16="http://schemas.microsoft.com/office/drawing/2014/main" id="{597786B4-4B31-8CCC-8667-2ABA349814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395200" cy="697956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3" name="Picture 2" descr="A map of texas with orange arrows pointing to the map&#10;&#10;AI-generated content may be incorrect.">
            <a:extLst>
              <a:ext uri="{FF2B5EF4-FFF2-40B4-BE49-F238E27FC236}">
                <a16:creationId xmlns:a16="http://schemas.microsoft.com/office/drawing/2014/main" id="{6F0B3F58-888A-6B65-92C0-F453EF8F73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3" name="Title 2">
            <a:extLst>
              <a:ext uri="{FF2B5EF4-FFF2-40B4-BE49-F238E27FC236}">
                <a16:creationId xmlns:a16="http://schemas.microsoft.com/office/drawing/2014/main" id="{F97A27CC-FB66-DC8E-3F0F-3D23D0C3885C}"/>
              </a:ext>
            </a:extLst>
          </p:cNvPr>
          <p:cNvSpPr>
            <a:spLocks noGrp="1"/>
          </p:cNvSpPr>
          <p:nvPr>
            <p:ph type="title"/>
          </p:nvPr>
        </p:nvSpPr>
        <p:spPr/>
        <p:txBody>
          <a:bodyPr/>
          <a:lstStyle/>
          <a:p>
            <a:endParaRPr lang="en-US"/>
          </a:p>
        </p:txBody>
      </p:sp>
      <p:pic>
        <p:nvPicPr>
          <p:cNvPr id="5" name="Picture 4" descr="A close-up of a cotton plant&#10;&#10;AI-generated content may be incorrect.">
            <a:extLst>
              <a:ext uri="{FF2B5EF4-FFF2-40B4-BE49-F238E27FC236}">
                <a16:creationId xmlns:a16="http://schemas.microsoft.com/office/drawing/2014/main" id="{A4C6F64C-E399-5E06-0AA0-71A15F154B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3" name="Picture 2" descr="A close-up of a coastal plains&#10;&#10;AI-generated content may be incorrect.">
            <a:extLst>
              <a:ext uri="{FF2B5EF4-FFF2-40B4-BE49-F238E27FC236}">
                <a16:creationId xmlns:a16="http://schemas.microsoft.com/office/drawing/2014/main" id="{43928114-F231-29C7-E397-7AC7A7EE97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3" name="Picture 2" descr="A map of texas with cows and cattle&#10;&#10;AI-generated content may be incorrect.">
            <a:extLst>
              <a:ext uri="{FF2B5EF4-FFF2-40B4-BE49-F238E27FC236}">
                <a16:creationId xmlns:a16="http://schemas.microsoft.com/office/drawing/2014/main" id="{0D09FB30-F543-104E-B618-57862CA99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773" name="Google Shape;773;p5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4362" y="-860308"/>
            <a:ext cx="12877800" cy="5564958"/>
          </a:xfrm>
          <a:prstGeom prst="rect">
            <a:avLst/>
          </a:prstGeom>
          <a:noFill/>
          <a:ln>
            <a:noFill/>
          </a:ln>
        </p:spPr>
      </p:pic>
      <p:pic>
        <p:nvPicPr>
          <p:cNvPr id="774" name="Google Shape;774;p54"/>
          <p:cNvPicPr preferRelativeResize="0"/>
          <p:nvPr/>
        </p:nvPicPr>
        <p:blipFill rotWithShape="1">
          <a:blip r:embed="rId4">
            <a:alphaModFix/>
          </a:blip>
          <a:srcRect/>
          <a:stretch/>
        </p:blipFill>
        <p:spPr>
          <a:xfrm>
            <a:off x="0" y="0"/>
            <a:ext cx="12192000" cy="7455405"/>
          </a:xfrm>
          <a:prstGeom prst="rect">
            <a:avLst/>
          </a:prstGeom>
          <a:noFill/>
          <a:ln>
            <a:noFill/>
          </a:ln>
        </p:spPr>
      </p:pic>
      <p:sp>
        <p:nvSpPr>
          <p:cNvPr id="775" name="Google Shape;775;p54"/>
          <p:cNvSpPr txBox="1">
            <a:spLocks noGrp="1"/>
          </p:cNvSpPr>
          <p:nvPr>
            <p:ph type="sldNum" idx="12"/>
          </p:nvPr>
        </p:nvSpPr>
        <p:spPr>
          <a:xfrm>
            <a:off x="350108" y="6356350"/>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53</a:t>
            </a:fld>
            <a:endParaRPr/>
          </a:p>
        </p:txBody>
      </p:sp>
      <p:grpSp>
        <p:nvGrpSpPr>
          <p:cNvPr id="776" name="Google Shape;776;p54"/>
          <p:cNvGrpSpPr/>
          <p:nvPr/>
        </p:nvGrpSpPr>
        <p:grpSpPr>
          <a:xfrm>
            <a:off x="7312584" y="4021666"/>
            <a:ext cx="5191775" cy="4836677"/>
            <a:chOff x="7312584" y="4021666"/>
            <a:chExt cx="5191775" cy="4836677"/>
          </a:xfrm>
        </p:grpSpPr>
        <p:sp>
          <p:nvSpPr>
            <p:cNvPr id="777" name="Google Shape;777;p54"/>
            <p:cNvSpPr/>
            <p:nvPr/>
          </p:nvSpPr>
          <p:spPr>
            <a:xfrm rot="4708282">
              <a:off x="6434392" y="5992044"/>
              <a:ext cx="4022862" cy="1492592"/>
            </a:xfrm>
            <a:prstGeom prst="parallelogram">
              <a:avLst>
                <a:gd name="adj" fmla="val 25000"/>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54"/>
            <p:cNvSpPr/>
            <p:nvPr/>
          </p:nvSpPr>
          <p:spPr>
            <a:xfrm rot="-6091718" flipH="1">
              <a:off x="7896897" y="5693843"/>
              <a:ext cx="4022862" cy="1492592"/>
            </a:xfrm>
            <a:prstGeom prst="parallelogram">
              <a:avLst>
                <a:gd name="adj" fmla="val 25000"/>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54"/>
            <p:cNvSpPr/>
            <p:nvPr/>
          </p:nvSpPr>
          <p:spPr>
            <a:xfrm rot="4708282">
              <a:off x="9359688" y="5395373"/>
              <a:ext cx="4022862" cy="1492592"/>
            </a:xfrm>
            <a:prstGeom prst="parallelogram">
              <a:avLst>
                <a:gd name="adj" fmla="val 25000"/>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80" name="Google Shape;780;p54"/>
          <p:cNvPicPr preferRelativeResize="0"/>
          <p:nvPr/>
        </p:nvPicPr>
        <p:blipFill rotWithShape="1">
          <a:blip r:embed="rId5">
            <a:alphaModFix/>
          </a:blip>
          <a:srcRect/>
          <a:stretch/>
        </p:blipFill>
        <p:spPr>
          <a:xfrm rot="-812110">
            <a:off x="5537778" y="1529707"/>
            <a:ext cx="1593518" cy="1736940"/>
          </a:xfrm>
          <a:prstGeom prst="rect">
            <a:avLst/>
          </a:prstGeom>
          <a:noFill/>
          <a:ln>
            <a:noFill/>
          </a:ln>
          <a:effectLst>
            <a:outerShdw blurRad="57150" dist="19050" dir="5400000" algn="bl" rotWithShape="0">
              <a:srgbClr val="000000">
                <a:alpha val="49803"/>
              </a:srgbClr>
            </a:outerShdw>
          </a:effectLst>
        </p:spPr>
      </p:pic>
      <p:cxnSp>
        <p:nvCxnSpPr>
          <p:cNvPr id="781" name="Google Shape;781;p54"/>
          <p:cNvCxnSpPr/>
          <p:nvPr/>
        </p:nvCxnSpPr>
        <p:spPr>
          <a:xfrm flipH="1">
            <a:off x="6076512" y="1051775"/>
            <a:ext cx="78900" cy="725700"/>
          </a:xfrm>
          <a:prstGeom prst="straightConnector1">
            <a:avLst/>
          </a:prstGeom>
          <a:noFill/>
          <a:ln w="76200" cap="flat" cmpd="sng">
            <a:solidFill>
              <a:schemeClr val="dk2"/>
            </a:solidFill>
            <a:prstDash val="dot"/>
            <a:round/>
            <a:headEnd type="none" w="sm" len="sm"/>
            <a:tailEnd type="none" w="sm" len="sm"/>
          </a:ln>
        </p:spPr>
      </p:cxnSp>
      <p:sp>
        <p:nvSpPr>
          <p:cNvPr id="782" name="Google Shape;782;p54"/>
          <p:cNvSpPr txBox="1"/>
          <p:nvPr/>
        </p:nvSpPr>
        <p:spPr>
          <a:xfrm rot="-1093693">
            <a:off x="9117001" y="5706950"/>
            <a:ext cx="1524923" cy="83123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rgbClr val="512C1D"/>
                </a:solidFill>
                <a:latin typeface="Arial"/>
                <a:ea typeface="Arial"/>
                <a:cs typeface="Arial"/>
                <a:sym typeface="Arial"/>
              </a:rPr>
              <a:t>Let’s see what</a:t>
            </a:r>
            <a:endParaRPr sz="2100" b="1" i="0" u="none" strike="noStrike" cap="none">
              <a:solidFill>
                <a:srgbClr val="512C1D"/>
              </a:solidFill>
              <a:latin typeface="Arial"/>
              <a:ea typeface="Arial"/>
              <a:cs typeface="Arial"/>
              <a:sym typeface="Arial"/>
            </a:endParaRPr>
          </a:p>
        </p:txBody>
      </p:sp>
      <p:sp>
        <p:nvSpPr>
          <p:cNvPr id="783" name="Google Shape;783;p54"/>
          <p:cNvSpPr txBox="1"/>
          <p:nvPr/>
        </p:nvSpPr>
        <p:spPr>
          <a:xfrm rot="716219">
            <a:off x="10641305" y="5634184"/>
            <a:ext cx="1483786" cy="80038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512C1D"/>
                </a:solidFill>
                <a:latin typeface="Arial"/>
                <a:ea typeface="Arial"/>
                <a:cs typeface="Arial"/>
                <a:sym typeface="Arial"/>
              </a:rPr>
              <a:t>we learned!</a:t>
            </a:r>
            <a:endParaRPr sz="2000" b="1" i="0" u="none" strike="noStrike" cap="none">
              <a:solidFill>
                <a:srgbClr val="000000"/>
              </a:solidFill>
              <a:latin typeface="Arial"/>
              <a:ea typeface="Arial"/>
              <a:cs typeface="Arial"/>
              <a:sym typeface="Arial"/>
            </a:endParaRPr>
          </a:p>
        </p:txBody>
      </p:sp>
      <p:sp>
        <p:nvSpPr>
          <p:cNvPr id="784" name="Google Shape;784;p54"/>
          <p:cNvSpPr txBox="1"/>
          <p:nvPr/>
        </p:nvSpPr>
        <p:spPr>
          <a:xfrm rot="-1093693">
            <a:off x="8935301" y="4928409"/>
            <a:ext cx="1524923" cy="58477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rgbClr val="512C1D"/>
                </a:solidFill>
                <a:latin typeface="Arial"/>
                <a:ea typeface="Arial"/>
                <a:cs typeface="Arial"/>
                <a:sym typeface="Arial"/>
              </a:rPr>
              <a:t>Tour</a:t>
            </a:r>
            <a:endParaRPr sz="2600" b="1" i="0" u="none" strike="noStrike" cap="none">
              <a:solidFill>
                <a:srgbClr val="512C1D"/>
              </a:solidFill>
              <a:latin typeface="Arial"/>
              <a:ea typeface="Arial"/>
              <a:cs typeface="Arial"/>
              <a:sym typeface="Arial"/>
            </a:endParaRPr>
          </a:p>
        </p:txBody>
      </p:sp>
      <p:sp>
        <p:nvSpPr>
          <p:cNvPr id="785" name="Google Shape;785;p54"/>
          <p:cNvSpPr txBox="1"/>
          <p:nvPr/>
        </p:nvSpPr>
        <p:spPr>
          <a:xfrm rot="716219">
            <a:off x="10445680" y="4851868"/>
            <a:ext cx="1483786" cy="56956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512C1D"/>
                </a:solidFill>
                <a:latin typeface="Arial"/>
                <a:ea typeface="Arial"/>
                <a:cs typeface="Arial"/>
                <a:sym typeface="Arial"/>
              </a:rPr>
              <a:t>of Texas</a:t>
            </a:r>
            <a:endParaRPr sz="2500" b="0" i="0" u="none" strike="noStrike" cap="none">
              <a:solidFill>
                <a:srgbClr val="000000"/>
              </a:solidFill>
              <a:latin typeface="Arial"/>
              <a:ea typeface="Arial"/>
              <a:cs typeface="Arial"/>
              <a:sym typeface="Arial"/>
            </a:endParaRPr>
          </a:p>
        </p:txBody>
      </p:sp>
      <p:pic>
        <p:nvPicPr>
          <p:cNvPr id="786" name="Google Shape;786;p5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727153">
            <a:off x="7689703" y="5422748"/>
            <a:ext cx="1315444" cy="109277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3" name="Google Shape;793;p55"/>
          <p:cNvSpPr txBox="1">
            <a:spLocks noGrp="1"/>
          </p:cNvSpPr>
          <p:nvPr>
            <p:ph type="sldNum" idx="12"/>
          </p:nvPr>
        </p:nvSpPr>
        <p:spPr>
          <a:xfrm>
            <a:off x="350108" y="6356350"/>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en-US"/>
              <a:t>54</a:t>
            </a:fld>
            <a:endParaRPr/>
          </a:p>
        </p:txBody>
      </p:sp>
      <p:pic>
        <p:nvPicPr>
          <p:cNvPr id="5" name="Picture 4" descr="A close-up of a thumbs up&#10;&#10;AI-generated content may be incorrect.">
            <a:extLst>
              <a:ext uri="{FF2B5EF4-FFF2-40B4-BE49-F238E27FC236}">
                <a16:creationId xmlns:a16="http://schemas.microsoft.com/office/drawing/2014/main" id="{000BDA17-9F3B-443F-BDB1-C7E8501205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pic>
        <p:nvPicPr>
          <p:cNvPr id="797" name="Google Shape;797;p55" descr="Hourglass Finished with solid fill"/>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37564" y="6182955"/>
            <a:ext cx="553588" cy="55358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7" name="Picture 6" descr="A cartoon hands with thumbs up&#10;&#10;AI-generated content may be incorrect.">
            <a:extLst>
              <a:ext uri="{FF2B5EF4-FFF2-40B4-BE49-F238E27FC236}">
                <a16:creationId xmlns:a16="http://schemas.microsoft.com/office/drawing/2014/main" id="{6CFE4FD9-4446-9ADC-883C-E790ABC991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7" name="Picture 6" descr="A close-up of two thumbs up&#10;&#10;AI-generated content may be incorrect.">
            <a:extLst>
              <a:ext uri="{FF2B5EF4-FFF2-40B4-BE49-F238E27FC236}">
                <a16:creationId xmlns:a16="http://schemas.microsoft.com/office/drawing/2014/main" id="{B3531ED6-0444-F2D2-69E4-9800017067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9" name="Google Shape;829;p58"/>
          <p:cNvSpPr txBox="1">
            <a:spLocks noGrp="1"/>
          </p:cNvSpPr>
          <p:nvPr>
            <p:ph type="sldNum" idx="12"/>
          </p:nvPr>
        </p:nvSpPr>
        <p:spPr>
          <a:xfrm>
            <a:off x="350108" y="6356350"/>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57</a:t>
            </a:fld>
            <a:endParaRPr/>
          </a:p>
        </p:txBody>
      </p:sp>
      <p:pic>
        <p:nvPicPr>
          <p:cNvPr id="7" name="Picture 6">
            <a:extLst>
              <a:ext uri="{FF2B5EF4-FFF2-40B4-BE49-F238E27FC236}">
                <a16:creationId xmlns:a16="http://schemas.microsoft.com/office/drawing/2014/main" id="{97B2AE8C-CE89-4E04-03CA-58F4AF09E6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41" name="Google Shape;841;p59"/>
          <p:cNvSpPr txBox="1">
            <a:spLocks noGrp="1"/>
          </p:cNvSpPr>
          <p:nvPr>
            <p:ph type="sldNum" idx="12"/>
          </p:nvPr>
        </p:nvSpPr>
        <p:spPr>
          <a:xfrm>
            <a:off x="350108" y="6356350"/>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58</a:t>
            </a:fld>
            <a:endParaRPr/>
          </a:p>
        </p:txBody>
      </p:sp>
      <p:pic>
        <p:nvPicPr>
          <p:cNvPr id="7" name="Picture 6" descr="A thumbs up and thumbs up&#10;&#10;AI-generated content may be incorrect.">
            <a:extLst>
              <a:ext uri="{FF2B5EF4-FFF2-40B4-BE49-F238E27FC236}">
                <a16:creationId xmlns:a16="http://schemas.microsoft.com/office/drawing/2014/main" id="{F8A54B0B-3904-5DF9-EAF9-5014180FDC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3" name="Google Shape;853;p60"/>
          <p:cNvSpPr txBox="1">
            <a:spLocks noGrp="1"/>
          </p:cNvSpPr>
          <p:nvPr>
            <p:ph type="sldNum" idx="12"/>
          </p:nvPr>
        </p:nvSpPr>
        <p:spPr>
          <a:xfrm>
            <a:off x="350108" y="6356350"/>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59</a:t>
            </a:fld>
            <a:endParaRPr/>
          </a:p>
        </p:txBody>
      </p:sp>
      <p:pic>
        <p:nvPicPr>
          <p:cNvPr id="7" name="Picture 6" descr="A cartoon hands with thumbs up&#10;&#10;AI-generated content may be incorrect.">
            <a:extLst>
              <a:ext uri="{FF2B5EF4-FFF2-40B4-BE49-F238E27FC236}">
                <a16:creationId xmlns:a16="http://schemas.microsoft.com/office/drawing/2014/main" id="{3955693A-E713-FB2B-8664-30B5D59D0D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pic>
        <p:nvPicPr>
          <p:cNvPr id="858" name="Google Shape;858;p60" descr="Hourglass Finished with solid fill"/>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37564" y="6182955"/>
            <a:ext cx="553588" cy="5535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9" name="Picture 8" descr="A map of texas with different states&#10;&#10;AI-generated content may be incorrect.">
            <a:extLst>
              <a:ext uri="{FF2B5EF4-FFF2-40B4-BE49-F238E27FC236}">
                <a16:creationId xmlns:a16="http://schemas.microsoft.com/office/drawing/2014/main" id="{B16945B7-B547-6288-F9B9-F280CC0C33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6" name="Google Shape;866;p61"/>
          <p:cNvSpPr txBox="1">
            <a:spLocks noGrp="1"/>
          </p:cNvSpPr>
          <p:nvPr>
            <p:ph type="sldNum" idx="12"/>
          </p:nvPr>
        </p:nvSpPr>
        <p:spPr>
          <a:xfrm>
            <a:off x="350108" y="6356350"/>
            <a:ext cx="27432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00"/>
              <a:buNone/>
            </a:pPr>
            <a:fld id="{00000000-1234-1234-1234-123412341234}" type="slidenum">
              <a:rPr lang="en-US"/>
              <a:t>60</a:t>
            </a:fld>
            <a:endParaRPr/>
          </a:p>
        </p:txBody>
      </p:sp>
      <p:pic>
        <p:nvPicPr>
          <p:cNvPr id="7" name="Picture 6" descr="A cartoon hands with thumbs up&#10;&#10;AI-generated content may be incorrect.">
            <a:extLst>
              <a:ext uri="{FF2B5EF4-FFF2-40B4-BE49-F238E27FC236}">
                <a16:creationId xmlns:a16="http://schemas.microsoft.com/office/drawing/2014/main" id="{E598DB10-EC7E-0CE5-AAA4-817940B664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pic>
        <p:nvPicPr>
          <p:cNvPr id="3" name="Picture 2" descr="A blue state with white text&#10;&#10;AI-generated content may be incorrect.">
            <a:extLst>
              <a:ext uri="{FF2B5EF4-FFF2-40B4-BE49-F238E27FC236}">
                <a16:creationId xmlns:a16="http://schemas.microsoft.com/office/drawing/2014/main" id="{5C3E68DC-BAEE-3B8B-93E9-78FC3B01DF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pic>
        <p:nvPicPr>
          <p:cNvPr id="3" name="Picture 2" descr="A cartoon character with text&#10;&#10;AI-generated content may be incorrect.">
            <a:extLst>
              <a:ext uri="{FF2B5EF4-FFF2-40B4-BE49-F238E27FC236}">
                <a16:creationId xmlns:a16="http://schemas.microsoft.com/office/drawing/2014/main" id="{0DB17FFB-66A6-BB24-7437-14A775C647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pic>
        <p:nvPicPr>
          <p:cNvPr id="3" name="Picture 2" descr="A close-up of a blue and white advertisement&#10;&#10;AI-generated content may be incorrect.">
            <a:extLst>
              <a:ext uri="{FF2B5EF4-FFF2-40B4-BE49-F238E27FC236}">
                <a16:creationId xmlns:a16="http://schemas.microsoft.com/office/drawing/2014/main" id="{50497196-FFE8-8C9A-65AD-32EFE7224D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0" name="Picture 9" descr="A group of images of different types of farm animals&#10;&#10;AI-generated content may be incorrect.">
            <a:extLst>
              <a:ext uri="{FF2B5EF4-FFF2-40B4-BE49-F238E27FC236}">
                <a16:creationId xmlns:a16="http://schemas.microsoft.com/office/drawing/2014/main" id="{59DEFDC9-CFA3-4FCE-D1C5-359C0701D1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3" name="Title 2">
            <a:extLst>
              <a:ext uri="{FF2B5EF4-FFF2-40B4-BE49-F238E27FC236}">
                <a16:creationId xmlns:a16="http://schemas.microsoft.com/office/drawing/2014/main" id="{CA5EA79D-71C6-1CFC-DAEF-827572765480}"/>
              </a:ext>
            </a:extLst>
          </p:cNvPr>
          <p:cNvSpPr>
            <a:spLocks noGrp="1"/>
          </p:cNvSpPr>
          <p:nvPr>
            <p:ph type="title"/>
          </p:nvPr>
        </p:nvSpPr>
        <p:spPr/>
        <p:txBody>
          <a:bodyPr/>
          <a:lstStyle/>
          <a:p>
            <a:endParaRPr lang="en-US"/>
          </a:p>
        </p:txBody>
      </p:sp>
      <p:pic>
        <p:nvPicPr>
          <p:cNvPr id="7" name="Picture 6" descr="A map of texas with orange text&#10;&#10;AI-generated content may be incorrect.">
            <a:extLst>
              <a:ext uri="{FF2B5EF4-FFF2-40B4-BE49-F238E27FC236}">
                <a16:creationId xmlns:a16="http://schemas.microsoft.com/office/drawing/2014/main" id="{FB6B0AA9-E7D7-30D7-5C77-6444EB9839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3" name="Picture 2" descr="A cartoon van on a road&#10;&#10;AI-generated content may be incorrect.">
            <a:extLst>
              <a:ext uri="{FF2B5EF4-FFF2-40B4-BE49-F238E27FC236}">
                <a16:creationId xmlns:a16="http://schemas.microsoft.com/office/drawing/2014/main" id="{FCB38A70-D51C-6A70-DCD1-9DEACEE3D8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Tree>
  </p:cSld>
  <p:clrMapOvr>
    <a:masterClrMapping/>
  </p:clrMapOvr>
</p:sld>
</file>

<file path=ppt/theme/theme1.xml><?xml version="1.0" encoding="utf-8"?>
<a:theme xmlns:a="http://schemas.openxmlformats.org/drawingml/2006/main" name="Rodeo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442F0C2FC19E43B998F0755D2F3E6A" ma:contentTypeVersion="16" ma:contentTypeDescription="Create a new document." ma:contentTypeScope="" ma:versionID="b55d39ce70b112d9f5dd0dd8a2ee7012">
  <xsd:schema xmlns:xsd="http://www.w3.org/2001/XMLSchema" xmlns:xs="http://www.w3.org/2001/XMLSchema" xmlns:p="http://schemas.microsoft.com/office/2006/metadata/properties" xmlns:ns2="d24e3079-912b-4461-be78-de62aaca8b99" xmlns:ns3="57e8c846-93b2-48d3-8105-007626a44b2a" targetNamespace="http://schemas.microsoft.com/office/2006/metadata/properties" ma:root="true" ma:fieldsID="546dec6721330224b4307d6cd1bd233a" ns2:_="" ns3:_="">
    <xsd:import namespace="d24e3079-912b-4461-be78-de62aaca8b99"/>
    <xsd:import namespace="57e8c846-93b2-48d3-8105-007626a44b2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4e3079-912b-4461-be78-de62aaca8b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descrip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b9db739-1ef4-4365-af9c-f2684076e88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e8c846-93b2-48d3-8105-007626a44b2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9488023-22d9-4cb5-b76a-eb1c62d597b3}" ma:internalName="TaxCatchAll" ma:showField="CatchAllData" ma:web="57e8c846-93b2-48d3-8105-007626a44b2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24e3079-912b-4461-be78-de62aaca8b99">
      <Terms xmlns="http://schemas.microsoft.com/office/infopath/2007/PartnerControls"/>
    </lcf76f155ced4ddcb4097134ff3c332f>
    <TaxCatchAll xmlns="57e8c846-93b2-48d3-8105-007626a44b2a" xsi:nil="true"/>
  </documentManagement>
</p:properties>
</file>

<file path=customXml/itemProps1.xml><?xml version="1.0" encoding="utf-8"?>
<ds:datastoreItem xmlns:ds="http://schemas.openxmlformats.org/officeDocument/2006/customXml" ds:itemID="{56A1AF92-4044-4627-B965-8729A33ABF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4e3079-912b-4461-be78-de62aaca8b99"/>
    <ds:schemaRef ds:uri="57e8c846-93b2-48d3-8105-007626a44b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6C9F7B-6A1C-4360-AE50-B70F9124A7FD}">
  <ds:schemaRefs>
    <ds:schemaRef ds:uri="http://schemas.microsoft.com/sharepoint/v3/contenttype/forms"/>
  </ds:schemaRefs>
</ds:datastoreItem>
</file>

<file path=customXml/itemProps3.xml><?xml version="1.0" encoding="utf-8"?>
<ds:datastoreItem xmlns:ds="http://schemas.openxmlformats.org/officeDocument/2006/customXml" ds:itemID="{2225CF11-7DF2-4BA9-AB50-6C36EFC6E4CA}">
  <ds:schemaRefs>
    <ds:schemaRef ds:uri="http://schemas.microsoft.com/office/2006/metadata/properties"/>
    <ds:schemaRef ds:uri="http://schemas.microsoft.com/office/infopath/2007/PartnerControls"/>
    <ds:schemaRef ds:uri="d24e3079-912b-4461-be78-de62aaca8b99"/>
    <ds:schemaRef ds:uri="57e8c846-93b2-48d3-8105-007626a44b2a"/>
  </ds:schemaRefs>
</ds:datastoreItem>
</file>

<file path=docProps/app.xml><?xml version="1.0" encoding="utf-8"?>
<Properties xmlns="http://schemas.openxmlformats.org/officeDocument/2006/extended-properties" xmlns:vt="http://schemas.openxmlformats.org/officeDocument/2006/docPropsVTypes">
  <TotalTime>105</TotalTime>
  <Words>3493</Words>
  <Application>Microsoft Macintosh PowerPoint</Application>
  <PresentationFormat>Widescreen</PresentationFormat>
  <Paragraphs>499</Paragraphs>
  <Slides>63</Slides>
  <Notes>63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63</vt:i4>
      </vt:variant>
    </vt:vector>
  </HeadingPairs>
  <TitlesOfParts>
    <vt:vector size="68" baseType="lpstr">
      <vt:lpstr>Aptos</vt:lpstr>
      <vt:lpstr>Arial</vt:lpstr>
      <vt:lpstr>Calibri</vt:lpstr>
      <vt:lpstr>Rodeo Theme</vt:lpstr>
      <vt:lpstr>1_Office Theme</vt:lpstr>
      <vt:lpstr>Tour of Texas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Emily Zettlemoyer</cp:lastModifiedBy>
  <cp:revision>4</cp:revision>
  <dcterms:modified xsi:type="dcterms:W3CDTF">2025-12-16T20:48:48Z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0x0101008F442F0C2FC19E43B998F0755D2F3E6A</vt:lpwstr>
  </property>
</Properties>
</file>