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648" r:id="rId5"/>
    <p:sldMasterId id="2147483669" r:id="rId6"/>
    <p:sldMasterId id="2147483671" r:id="rId7"/>
    <p:sldMasterId id="2147483685" r:id="rId8"/>
    <p:sldMasterId id="2147483676" r:id="rId9"/>
    <p:sldMasterId id="2147483681" r:id="rId10"/>
    <p:sldMasterId id="2147483650" r:id="rId11"/>
    <p:sldMasterId id="2147483683" r:id="rId12"/>
    <p:sldMasterId id="2147483660" r:id="rId13"/>
    <p:sldMasterId id="2147483652" r:id="rId14"/>
    <p:sldMasterId id="2147483658" r:id="rId15"/>
    <p:sldMasterId id="2147483662" r:id="rId16"/>
    <p:sldMasterId id="2147483664" r:id="rId17"/>
    <p:sldMasterId id="2147483656" r:id="rId18"/>
    <p:sldMasterId id="2147483666" r:id="rId19"/>
  </p:sldMasterIdLst>
  <p:handoutMasterIdLst>
    <p:handoutMasterId r:id="rId44"/>
  </p:handoutMasterIdLst>
  <p:sldIdLst>
    <p:sldId id="262" r:id="rId20"/>
    <p:sldId id="282" r:id="rId21"/>
    <p:sldId id="291" r:id="rId22"/>
    <p:sldId id="314" r:id="rId23"/>
    <p:sldId id="317" r:id="rId24"/>
    <p:sldId id="318" r:id="rId25"/>
    <p:sldId id="319" r:id="rId26"/>
    <p:sldId id="320" r:id="rId27"/>
    <p:sldId id="321" r:id="rId28"/>
    <p:sldId id="334" r:id="rId29"/>
    <p:sldId id="322" r:id="rId30"/>
    <p:sldId id="323" r:id="rId31"/>
    <p:sldId id="324" r:id="rId32"/>
    <p:sldId id="325" r:id="rId33"/>
    <p:sldId id="326" r:id="rId34"/>
    <p:sldId id="327" r:id="rId35"/>
    <p:sldId id="315" r:id="rId36"/>
    <p:sldId id="328" r:id="rId37"/>
    <p:sldId id="292" r:id="rId38"/>
    <p:sldId id="329" r:id="rId39"/>
    <p:sldId id="330" r:id="rId40"/>
    <p:sldId id="331" r:id="rId41"/>
    <p:sldId id="332" r:id="rId42"/>
    <p:sldId id="31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22D21B-9D34-8A92-C713-A4E4989D8B89}" name="Guest User" initials="GU" userId="S::urn:spo:anon#bb2ea6bfddedad53da2e992ab56afe3cf19a7787e982f459e88481075d27dcff::" providerId="AD"/>
  <p188:author id="{65744436-4DAC-640F-17F3-C05B8712741A}" name="Muffy King" initials="MK" userId="S::King@hlsr.com::d32bf527-826b-4220-8c79-9f2032011251" providerId="AD"/>
  <p188:author id="{744AE0B5-A295-393B-E4F2-3FDBFC0CC0B8}" name="Pegi Newhouse" initials="PN" userId="S::newhouse@hlsr.com::0f8f905e-7028-4c3c-a4cf-f83d0f1520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E7624"/>
    <a:srgbClr val="002B5F"/>
    <a:srgbClr val="0077AD"/>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Race/Ethnicity</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274D-4731-AA0E-088618B2CA2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4-274D-4731-AA0E-088618B2CA2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274D-4731-AA0E-088618B2CA2D}"/>
              </c:ext>
            </c:extLst>
          </c:dPt>
          <c:dPt>
            <c:idx val="3"/>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274D-4731-AA0E-088618B2CA2D}"/>
              </c:ext>
            </c:extLst>
          </c:dPt>
          <c:dLbls>
            <c:dLbl>
              <c:idx val="0"/>
              <c:tx>
                <c:rich>
                  <a:bodyPr/>
                  <a:lstStyle/>
                  <a:p>
                    <a:r>
                      <a:rPr lang="en-US" b="1">
                        <a:solidFill>
                          <a:schemeClr val="bg1"/>
                        </a:solidFill>
                      </a:rPr>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74D-4731-AA0E-088618B2CA2D}"/>
                </c:ext>
              </c:extLst>
            </c:dLbl>
            <c:dLbl>
              <c:idx val="1"/>
              <c:tx>
                <c:rich>
                  <a:bodyPr/>
                  <a:lstStyle/>
                  <a:p>
                    <a:r>
                      <a:rPr lang="en-US" b="1">
                        <a:solidFill>
                          <a:schemeClr val="bg1"/>
                        </a:solidFill>
                      </a:rPr>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74D-4731-AA0E-088618B2CA2D}"/>
                </c:ext>
              </c:extLst>
            </c:dLbl>
            <c:dLbl>
              <c:idx val="2"/>
              <c:tx>
                <c:rich>
                  <a:bodyPr/>
                  <a:lstStyle/>
                  <a:p>
                    <a:r>
                      <a:rPr lang="en-US" b="1">
                        <a:solidFill>
                          <a:schemeClr val="bg1"/>
                        </a:solidFill>
                      </a:rPr>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74D-4731-AA0E-088618B2CA2D}"/>
                </c:ext>
              </c:extLst>
            </c:dLbl>
            <c:dLbl>
              <c:idx val="3"/>
              <c:tx>
                <c:rich>
                  <a:bodyPr/>
                  <a:lstStyle/>
                  <a:p>
                    <a:r>
                      <a:rPr lang="en-US" b="1">
                        <a:solidFill>
                          <a:schemeClr val="bg1"/>
                        </a:solidFill>
                      </a:rPr>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4D-4731-AA0E-088618B2CA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White</c:v>
                </c:pt>
                <c:pt idx="1">
                  <c:v>Hispanic or Latino</c:v>
                </c:pt>
                <c:pt idx="2">
                  <c:v>Black or African-America</c:v>
                </c:pt>
                <c:pt idx="3">
                  <c:v>Other</c:v>
                </c:pt>
              </c:strCache>
            </c:strRef>
          </c:cat>
          <c:val>
            <c:numRef>
              <c:f>Sheet1!$B$2:$B$5</c:f>
              <c:numCache>
                <c:formatCode>#\ ?/?</c:formatCode>
                <c:ptCount val="4"/>
                <c:pt idx="0">
                  <c:v>74</c:v>
                </c:pt>
                <c:pt idx="1">
                  <c:v>16</c:v>
                </c:pt>
                <c:pt idx="2">
                  <c:v>4</c:v>
                </c:pt>
                <c:pt idx="3">
                  <c:v>5</c:v>
                </c:pt>
              </c:numCache>
            </c:numRef>
          </c:val>
          <c:extLst>
            <c:ext xmlns:c16="http://schemas.microsoft.com/office/drawing/2014/chart" uri="{C3380CC4-5D6E-409C-BE32-E72D297353CC}">
              <c16:uniqueId val="{00000000-274D-4731-AA0E-088618B2CA2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rgbClr val="595959"/>
                </a:solidFill>
              </a:rPr>
              <a:t>Do you feel valued?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feel valued?</c:v>
                </c:pt>
              </c:strCache>
            </c:strRef>
          </c:tx>
          <c:dPt>
            <c:idx val="0"/>
            <c:bubble3D val="0"/>
            <c:spPr>
              <a:solidFill>
                <a:srgbClr val="002B5F"/>
              </a:solidFill>
              <a:ln w="19050">
                <a:solidFill>
                  <a:schemeClr val="lt1"/>
                </a:solidFill>
              </a:ln>
              <a:effectLst/>
            </c:spPr>
            <c:extLst>
              <c:ext xmlns:c16="http://schemas.microsoft.com/office/drawing/2014/chart" uri="{C3380CC4-5D6E-409C-BE32-E72D297353CC}">
                <c16:uniqueId val="{00000002-3A44-49C0-A5B2-0F4A1EC7B9B1}"/>
              </c:ext>
            </c:extLst>
          </c:dPt>
          <c:dPt>
            <c:idx val="1"/>
            <c:bubble3D val="0"/>
            <c:explosion val="5"/>
            <c:spPr>
              <a:solidFill>
                <a:srgbClr val="EE7624"/>
              </a:solidFill>
              <a:ln w="19050">
                <a:solidFill>
                  <a:schemeClr val="lt1"/>
                </a:solidFill>
              </a:ln>
              <a:effectLst/>
            </c:spPr>
            <c:extLst>
              <c:ext xmlns:c16="http://schemas.microsoft.com/office/drawing/2014/chart" uri="{C3380CC4-5D6E-409C-BE32-E72D297353CC}">
                <c16:uniqueId val="{00000001-3A44-49C0-A5B2-0F4A1EC7B9B1}"/>
              </c:ext>
            </c:extLst>
          </c:dPt>
          <c:dLbls>
            <c:dLbl>
              <c:idx val="0"/>
              <c:tx>
                <c:rich>
                  <a:bodyPr/>
                  <a:lstStyle/>
                  <a:p>
                    <a:fld id="{C082CE41-5AA9-4EE3-84F2-38383AF1A7E2}" type="PERCENTAGE">
                      <a:rPr lang="en-US">
                        <a:solidFill>
                          <a:schemeClr val="bg1"/>
                        </a:solidFill>
                      </a:rPr>
                      <a:pPr/>
                      <a:t>[PERCENTAGE]</a:t>
                    </a:fld>
                    <a:endParaRPr lang="en-US"/>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44-49C0-A5B2-0F4A1EC7B9B1}"/>
                </c:ext>
              </c:extLst>
            </c:dLbl>
            <c:dLbl>
              <c:idx val="1"/>
              <c:tx>
                <c:rich>
                  <a:bodyPr/>
                  <a:lstStyle/>
                  <a:p>
                    <a:fld id="{997D7058-6B3B-4ACF-9C24-2712239EB2EB}" type="PERCENTAGE">
                      <a:rPr lang="en-US">
                        <a:solidFill>
                          <a:schemeClr val="bg1"/>
                        </a:solidFill>
                      </a:rPr>
                      <a:pPr/>
                      <a:t>[PERCENTAGE]</a:t>
                    </a:fld>
                    <a:endParaRPr lang="en-US"/>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44-49C0-A5B2-0F4A1EC7B9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7.1800000000000003E-2</c:v>
                </c:pt>
                <c:pt idx="1">
                  <c:v>0.92800000000000005</c:v>
                </c:pt>
              </c:numCache>
            </c:numRef>
          </c:val>
          <c:extLst>
            <c:ext xmlns:c16="http://schemas.microsoft.com/office/drawing/2014/chart" uri="{C3380CC4-5D6E-409C-BE32-E72D297353CC}">
              <c16:uniqueId val="{00000000-3A44-49C0-A5B2-0F4A1EC7B9B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rgbClr val="595959"/>
                </a:solidFill>
              </a:rPr>
              <a:t>Do you plan to return?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feel valued?</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69C-4FCC-8D80-0483734805F5}"/>
              </c:ext>
            </c:extLst>
          </c:dPt>
          <c:dPt>
            <c:idx val="1"/>
            <c:bubble3D val="0"/>
            <c:spPr>
              <a:solidFill>
                <a:srgbClr val="002B5F"/>
              </a:solidFill>
              <a:ln w="19050">
                <a:solidFill>
                  <a:schemeClr val="lt1"/>
                </a:solidFill>
              </a:ln>
              <a:effectLst/>
            </c:spPr>
            <c:extLst>
              <c:ext xmlns:c16="http://schemas.microsoft.com/office/drawing/2014/chart" uri="{C3380CC4-5D6E-409C-BE32-E72D297353CC}">
                <c16:uniqueId val="{00000003-669C-4FCC-8D80-0483734805F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69C-4FCC-8D80-0483734805F5}"/>
              </c:ext>
            </c:extLst>
          </c:dPt>
          <c:dLbls>
            <c:dLbl>
              <c:idx val="0"/>
              <c:tx>
                <c:rich>
                  <a:bodyPr/>
                  <a:lstStyle/>
                  <a:p>
                    <a:fld id="{C082CE41-5AA9-4EE3-84F2-38383AF1A7E2}" type="PERCENTAGE">
                      <a:rPr lang="en-US">
                        <a:solidFill>
                          <a:schemeClr val="bg1"/>
                        </a:solidFill>
                      </a:rPr>
                      <a:pPr/>
                      <a:t>[PERCENTAGE]</a:t>
                    </a:fld>
                    <a:endParaRPr lang="en-US"/>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9C-4FCC-8D80-0483734805F5}"/>
                </c:ext>
              </c:extLst>
            </c:dLbl>
            <c:dLbl>
              <c:idx val="1"/>
              <c:layout>
                <c:manualLayout>
                  <c:x val="1.166247682766733E-2"/>
                  <c:y val="5.5976531066540935E-2"/>
                </c:manualLayout>
              </c:layout>
              <c:tx>
                <c:rich>
                  <a:bodyPr/>
                  <a:lstStyle/>
                  <a:p>
                    <a:fld id="{997D7058-6B3B-4ACF-9C24-2712239EB2EB}" type="PERCENTAGE">
                      <a:rPr lang="en-US">
                        <a:solidFill>
                          <a:schemeClr val="tx1">
                            <a:lumMod val="85000"/>
                            <a:lumOff val="15000"/>
                          </a:schemeClr>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9C-4FCC-8D80-0483734805F5}"/>
                </c:ext>
              </c:extLst>
            </c:dLbl>
            <c:dLbl>
              <c:idx val="2"/>
              <c:tx>
                <c:rich>
                  <a:bodyPr/>
                  <a:lstStyle/>
                  <a:p>
                    <a:fld id="{DF025BB3-254B-4EB9-B6CB-25554CCC7C59}" type="PERCENTAGE">
                      <a:rPr lang="en-US">
                        <a:solidFill>
                          <a:schemeClr val="bg1"/>
                        </a:solidFill>
                      </a:rPr>
                      <a:pPr/>
                      <a:t>[PERCENTAGE]</a:t>
                    </a:fld>
                    <a:endParaRPr lang="en-US"/>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9C-4FCC-8D80-0483734805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I'm not sure</c:v>
                </c:pt>
              </c:strCache>
            </c:strRef>
          </c:cat>
          <c:val>
            <c:numRef>
              <c:f>Sheet1!$B$2:$B$4</c:f>
              <c:numCache>
                <c:formatCode>General</c:formatCode>
                <c:ptCount val="3"/>
                <c:pt idx="0">
                  <c:v>0.92300000000000004</c:v>
                </c:pt>
                <c:pt idx="1">
                  <c:v>1.3599999999999999E-2</c:v>
                </c:pt>
                <c:pt idx="2">
                  <c:v>6.3399999999999998E-2</c:v>
                </c:pt>
              </c:numCache>
            </c:numRef>
          </c:val>
          <c:extLst>
            <c:ext xmlns:c16="http://schemas.microsoft.com/office/drawing/2014/chart" uri="{C3380CC4-5D6E-409C-BE32-E72D297353CC}">
              <c16:uniqueId val="{00000004-669C-4FCC-8D80-0483734805F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rgbClr val="595959"/>
                </a:solidFill>
              </a:rPr>
              <a:t>Why don't you plan on returning?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Why don't you plan on returning?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Social Reasons</c:v>
                </c:pt>
                <c:pt idx="1">
                  <c:v>The work isn't fullfilling</c:v>
                </c:pt>
                <c:pt idx="2">
                  <c:v>The time and commitment</c:v>
                </c:pt>
                <c:pt idx="3">
                  <c:v>Poor communication</c:v>
                </c:pt>
                <c:pt idx="4">
                  <c:v>Poor committee planning</c:v>
                </c:pt>
                <c:pt idx="5">
                  <c:v>Lack of Leadership</c:v>
                </c:pt>
                <c:pt idx="6">
                  <c:v>Other (please specify)</c:v>
                </c:pt>
              </c:strCache>
            </c:strRef>
          </c:cat>
          <c:val>
            <c:numRef>
              <c:f>Sheet1!$B$2:$B$8</c:f>
              <c:numCache>
                <c:formatCode>0%</c:formatCode>
                <c:ptCount val="7"/>
                <c:pt idx="0">
                  <c:v>0.1</c:v>
                </c:pt>
                <c:pt idx="1">
                  <c:v>0.12</c:v>
                </c:pt>
                <c:pt idx="2">
                  <c:v>0.23</c:v>
                </c:pt>
                <c:pt idx="3">
                  <c:v>0.3</c:v>
                </c:pt>
                <c:pt idx="4">
                  <c:v>0.32</c:v>
                </c:pt>
                <c:pt idx="5">
                  <c:v>0.34</c:v>
                </c:pt>
                <c:pt idx="6">
                  <c:v>0.6</c:v>
                </c:pt>
              </c:numCache>
            </c:numRef>
          </c:val>
          <c:extLst>
            <c:ext xmlns:c16="http://schemas.microsoft.com/office/drawing/2014/chart" uri="{C3380CC4-5D6E-409C-BE32-E72D297353CC}">
              <c16:uniqueId val="{00000000-3138-4960-A9CE-0C75B7785569}"/>
            </c:ext>
          </c:extLst>
        </c:ser>
        <c:dLbls>
          <c:showLegendKey val="0"/>
          <c:showVal val="0"/>
          <c:showCatName val="0"/>
          <c:showSerName val="0"/>
          <c:showPercent val="0"/>
          <c:showBubbleSize val="0"/>
        </c:dLbls>
        <c:gapWidth val="182"/>
        <c:axId val="35245488"/>
        <c:axId val="35249328"/>
      </c:barChart>
      <c:catAx>
        <c:axId val="35245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49328"/>
        <c:crosses val="autoZero"/>
        <c:auto val="1"/>
        <c:lblAlgn val="ctr"/>
        <c:lblOffset val="100"/>
        <c:noMultiLvlLbl val="0"/>
      </c:catAx>
      <c:valAx>
        <c:axId val="35249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45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rgbClr val="EE7624"/>
            </a:solidFill>
            <a:ln>
              <a:noFill/>
            </a:ln>
            <a:effectLst/>
          </c:spPr>
          <c:invertIfNegative val="0"/>
          <c:dPt>
            <c:idx val="0"/>
            <c:invertIfNegative val="0"/>
            <c:bubble3D val="0"/>
            <c:spPr>
              <a:solidFill>
                <a:srgbClr val="002B5F"/>
              </a:solidFill>
              <a:ln>
                <a:noFill/>
              </a:ln>
              <a:effectLst/>
            </c:spPr>
            <c:extLst>
              <c:ext xmlns:c16="http://schemas.microsoft.com/office/drawing/2014/chart" uri="{C3380CC4-5D6E-409C-BE32-E72D297353CC}">
                <c16:uniqueId val="{00000003-7123-4F00-8E98-B18DE489991E}"/>
              </c:ext>
            </c:extLst>
          </c:dPt>
          <c:dPt>
            <c:idx val="1"/>
            <c:invertIfNegative val="0"/>
            <c:bubble3D val="0"/>
            <c:spPr>
              <a:solidFill>
                <a:srgbClr val="002B5F"/>
              </a:solidFill>
              <a:ln>
                <a:noFill/>
              </a:ln>
              <a:effectLst/>
            </c:spPr>
            <c:extLst>
              <c:ext xmlns:c16="http://schemas.microsoft.com/office/drawing/2014/chart" uri="{C3380CC4-5D6E-409C-BE32-E72D297353CC}">
                <c16:uniqueId val="{00000004-7123-4F00-8E98-B18DE489991E}"/>
              </c:ext>
            </c:extLst>
          </c:dPt>
          <c:dPt>
            <c:idx val="2"/>
            <c:invertIfNegative val="0"/>
            <c:bubble3D val="0"/>
            <c:spPr>
              <a:solidFill>
                <a:srgbClr val="002B5F"/>
              </a:solidFill>
              <a:ln>
                <a:noFill/>
              </a:ln>
              <a:effectLst/>
            </c:spPr>
            <c:extLst>
              <c:ext xmlns:c16="http://schemas.microsoft.com/office/drawing/2014/chart" uri="{C3380CC4-5D6E-409C-BE32-E72D297353CC}">
                <c16:uniqueId val="{00000000-2265-4715-B51D-3D93C9DEFF06}"/>
              </c:ext>
            </c:extLst>
          </c:dPt>
          <c:dPt>
            <c:idx val="3"/>
            <c:invertIfNegative val="0"/>
            <c:bubble3D val="0"/>
            <c:spPr>
              <a:solidFill>
                <a:srgbClr val="002B5F"/>
              </a:solidFill>
              <a:ln>
                <a:noFill/>
              </a:ln>
              <a:effectLst/>
            </c:spPr>
            <c:extLst>
              <c:ext xmlns:c16="http://schemas.microsoft.com/office/drawing/2014/chart" uri="{C3380CC4-5D6E-409C-BE32-E72D297353CC}">
                <c16:uniqueId val="{00000001-2265-4715-B51D-3D93C9DEFF06}"/>
              </c:ext>
            </c:extLst>
          </c:dPt>
          <c:dPt>
            <c:idx val="4"/>
            <c:invertIfNegative val="0"/>
            <c:bubble3D val="0"/>
            <c:spPr>
              <a:solidFill>
                <a:srgbClr val="002B5F"/>
              </a:solidFill>
              <a:ln>
                <a:noFill/>
              </a:ln>
              <a:effectLst/>
            </c:spPr>
            <c:extLst>
              <c:ext xmlns:c16="http://schemas.microsoft.com/office/drawing/2014/chart" uri="{C3380CC4-5D6E-409C-BE32-E72D297353CC}">
                <c16:uniqueId val="{00000002-2265-4715-B51D-3D93C9DEFF06}"/>
              </c:ext>
            </c:extLst>
          </c:dPt>
          <c:dLbls>
            <c:dLbl>
              <c:idx val="0"/>
              <c:tx>
                <c:rich>
                  <a:bodyPr/>
                  <a:lstStyle/>
                  <a:p>
                    <a:fld id="{C00FA1F9-C1B5-4CAD-9064-8A88465EE88C}" type="VALUE">
                      <a:rPr lang="en-US" b="1" baseline="0">
                        <a:solidFill>
                          <a:srgbClr val="002B5F"/>
                        </a:solidFill>
                        <a:latin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23-4F00-8E98-B18DE489991E}"/>
                </c:ext>
              </c:extLst>
            </c:dLbl>
            <c:dLbl>
              <c:idx val="1"/>
              <c:tx>
                <c:rich>
                  <a:bodyPr/>
                  <a:lstStyle/>
                  <a:p>
                    <a:fld id="{D58693DC-2BD0-4770-B7D7-FB80A3A8A842}" type="VALUE">
                      <a:rPr lang="en-US" b="1">
                        <a:solidFill>
                          <a:srgbClr val="002B5F"/>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123-4F00-8E98-B18DE489991E}"/>
                </c:ext>
              </c:extLst>
            </c:dLbl>
            <c:dLbl>
              <c:idx val="2"/>
              <c:tx>
                <c:rich>
                  <a:bodyPr/>
                  <a:lstStyle/>
                  <a:p>
                    <a:fld id="{144FEAA8-F55C-48E1-A783-2D3D02CC6788}" type="VALUE">
                      <a:rPr lang="en-US" b="1">
                        <a:solidFill>
                          <a:srgbClr val="002B5F"/>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65-4715-B51D-3D93C9DEFF06}"/>
                </c:ext>
              </c:extLst>
            </c:dLbl>
            <c:dLbl>
              <c:idx val="3"/>
              <c:tx>
                <c:rich>
                  <a:bodyPr/>
                  <a:lstStyle/>
                  <a:p>
                    <a:fld id="{E0C6D2D1-6718-4397-A866-225E3DE4259F}" type="VALUE">
                      <a:rPr lang="en-US" b="1">
                        <a:solidFill>
                          <a:srgbClr val="002B5F"/>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65-4715-B51D-3D93C9DEFF06}"/>
                </c:ext>
              </c:extLst>
            </c:dLbl>
            <c:dLbl>
              <c:idx val="4"/>
              <c:tx>
                <c:rich>
                  <a:bodyPr/>
                  <a:lstStyle/>
                  <a:p>
                    <a:fld id="{7EA4142C-2AB0-4624-B22E-B66B9A7D6996}" type="VALUE">
                      <a:rPr lang="en-US" b="1">
                        <a:solidFill>
                          <a:srgbClr val="002B5F"/>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265-4715-B51D-3D93C9DEFF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Communication Skills</c:v>
                </c:pt>
                <c:pt idx="1">
                  <c:v>Inclusiveness</c:v>
                </c:pt>
                <c:pt idx="2">
                  <c:v>Ability to provide direction</c:v>
                </c:pt>
                <c:pt idx="3">
                  <c:v>Accessibility, approachability</c:v>
                </c:pt>
                <c:pt idx="4">
                  <c:v>Setting a good example</c:v>
                </c:pt>
              </c:strCache>
            </c:strRef>
          </c:cat>
          <c:val>
            <c:numRef>
              <c:f>Sheet1!$B$2:$B$6</c:f>
              <c:numCache>
                <c:formatCode>General</c:formatCode>
                <c:ptCount val="5"/>
                <c:pt idx="0">
                  <c:v>8.92</c:v>
                </c:pt>
                <c:pt idx="1">
                  <c:v>8.75</c:v>
                </c:pt>
                <c:pt idx="2">
                  <c:v>8.9</c:v>
                </c:pt>
                <c:pt idx="3">
                  <c:v>8.94</c:v>
                </c:pt>
                <c:pt idx="4">
                  <c:v>9.0500000000000007</c:v>
                </c:pt>
              </c:numCache>
            </c:numRef>
          </c:val>
          <c:extLst>
            <c:ext xmlns:c16="http://schemas.microsoft.com/office/drawing/2014/chart" uri="{C3380CC4-5D6E-409C-BE32-E72D297353CC}">
              <c16:uniqueId val="{00000000-7123-4F00-8E98-B18DE489991E}"/>
            </c:ext>
          </c:extLst>
        </c:ser>
        <c:ser>
          <c:idx val="1"/>
          <c:order val="1"/>
          <c:tx>
            <c:strRef>
              <c:f>Sheet1!$C$1</c:f>
              <c:strCache>
                <c:ptCount val="1"/>
                <c:pt idx="0">
                  <c:v>2023</c:v>
                </c:pt>
              </c:strCache>
            </c:strRef>
          </c:tx>
          <c:spPr>
            <a:solidFill>
              <a:srgbClr val="EE7624"/>
            </a:solidFill>
            <a:ln>
              <a:noFill/>
            </a:ln>
            <a:effectLst/>
          </c:spPr>
          <c:invertIfNegative val="0"/>
          <c:dLbls>
            <c:dLbl>
              <c:idx val="0"/>
              <c:tx>
                <c:rich>
                  <a:bodyPr/>
                  <a:lstStyle/>
                  <a:p>
                    <a:fld id="{C00FA1F9-C1B5-4CAD-9064-8A88465EE88C}" type="VALUE">
                      <a:rPr lang="en-US" b="1" baseline="0">
                        <a:solidFill>
                          <a:srgbClr val="002B5F"/>
                        </a:solidFill>
                        <a:latin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5CB-408A-A410-24FF2A1ADAF7}"/>
                </c:ext>
              </c:extLst>
            </c:dLbl>
            <c:dLbl>
              <c:idx val="1"/>
              <c:tx>
                <c:rich>
                  <a:bodyPr/>
                  <a:lstStyle/>
                  <a:p>
                    <a:fld id="{D58693DC-2BD0-4770-B7D7-FB80A3A8A842}" type="VALUE">
                      <a:rPr lang="en-US" b="1">
                        <a:solidFill>
                          <a:srgbClr val="002B5F"/>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5CB-408A-A410-24FF2A1ADAF7}"/>
                </c:ext>
              </c:extLst>
            </c:dLbl>
            <c:dLbl>
              <c:idx val="2"/>
              <c:tx>
                <c:rich>
                  <a:bodyPr/>
                  <a:lstStyle/>
                  <a:p>
                    <a:fld id="{144FEAA8-F55C-48E1-A783-2D3D02CC6788}" type="VALUE">
                      <a:rPr lang="en-US" b="1">
                        <a:solidFill>
                          <a:srgbClr val="002B5F"/>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5CB-408A-A410-24FF2A1ADAF7}"/>
                </c:ext>
              </c:extLst>
            </c:dLbl>
            <c:dLbl>
              <c:idx val="3"/>
              <c:tx>
                <c:rich>
                  <a:bodyPr/>
                  <a:lstStyle/>
                  <a:p>
                    <a:fld id="{E0C6D2D1-6718-4397-A866-225E3DE4259F}" type="VALUE">
                      <a:rPr lang="en-US" b="1">
                        <a:solidFill>
                          <a:srgbClr val="002B5F"/>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5CB-408A-A410-24FF2A1ADAF7}"/>
                </c:ext>
              </c:extLst>
            </c:dLbl>
            <c:dLbl>
              <c:idx val="4"/>
              <c:tx>
                <c:rich>
                  <a:bodyPr/>
                  <a:lstStyle/>
                  <a:p>
                    <a:fld id="{7EA4142C-2AB0-4624-B22E-B66B9A7D6996}" type="VALUE">
                      <a:rPr lang="en-US" b="1">
                        <a:solidFill>
                          <a:srgbClr val="002B5F"/>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5CB-408A-A410-24FF2A1ADA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Communication Skills</c:v>
                </c:pt>
                <c:pt idx="1">
                  <c:v>Inclusiveness</c:v>
                </c:pt>
                <c:pt idx="2">
                  <c:v>Ability to provide direction</c:v>
                </c:pt>
                <c:pt idx="3">
                  <c:v>Accessibility, approachability</c:v>
                </c:pt>
                <c:pt idx="4">
                  <c:v>Setting a good example</c:v>
                </c:pt>
              </c:strCache>
            </c:strRef>
          </c:cat>
          <c:val>
            <c:numRef>
              <c:f>Sheet1!$C$2:$C$6</c:f>
              <c:numCache>
                <c:formatCode>General</c:formatCode>
                <c:ptCount val="5"/>
                <c:pt idx="0">
                  <c:v>8.9700000000000006</c:v>
                </c:pt>
                <c:pt idx="1">
                  <c:v>8.8000000000000007</c:v>
                </c:pt>
                <c:pt idx="2">
                  <c:v>8.93</c:v>
                </c:pt>
                <c:pt idx="3">
                  <c:v>8.9499999999999993</c:v>
                </c:pt>
                <c:pt idx="4">
                  <c:v>9.06</c:v>
                </c:pt>
              </c:numCache>
            </c:numRef>
          </c:val>
          <c:extLst>
            <c:ext xmlns:c16="http://schemas.microsoft.com/office/drawing/2014/chart" uri="{C3380CC4-5D6E-409C-BE32-E72D297353CC}">
              <c16:uniqueId val="{00000003-2265-4715-B51D-3D93C9DEFF06}"/>
            </c:ext>
          </c:extLst>
        </c:ser>
        <c:dLbls>
          <c:showLegendKey val="0"/>
          <c:showVal val="0"/>
          <c:showCatName val="0"/>
          <c:showSerName val="0"/>
          <c:showPercent val="0"/>
          <c:showBubbleSize val="0"/>
        </c:dLbls>
        <c:gapWidth val="219"/>
        <c:overlap val="-27"/>
        <c:axId val="1537256896"/>
        <c:axId val="1537260256"/>
      </c:barChart>
      <c:catAx>
        <c:axId val="153725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0256"/>
        <c:crosses val="autoZero"/>
        <c:auto val="1"/>
        <c:lblAlgn val="ctr"/>
        <c:lblOffset val="100"/>
        <c:noMultiLvlLbl val="0"/>
      </c:catAx>
      <c:valAx>
        <c:axId val="1537260256"/>
        <c:scaling>
          <c:orientation val="minMax"/>
          <c:max val="9.5"/>
          <c:min val="8.300000000000000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5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SATISFACTION RATING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CONTENT</c:v>
                </c:pt>
                <c:pt idx="1">
                  <c:v>TIMELINESS</c:v>
                </c:pt>
              </c:strCache>
            </c:strRef>
          </c:cat>
          <c:val>
            <c:numRef>
              <c:f>Sheet1!$B$2:$B$3</c:f>
              <c:numCache>
                <c:formatCode>General</c:formatCode>
                <c:ptCount val="2"/>
                <c:pt idx="0">
                  <c:v>9.1300000000000008</c:v>
                </c:pt>
                <c:pt idx="1">
                  <c:v>9.1199999999999992</c:v>
                </c:pt>
              </c:numCache>
            </c:numRef>
          </c:val>
          <c:extLst>
            <c:ext xmlns:c16="http://schemas.microsoft.com/office/drawing/2014/chart" uri="{C3380CC4-5D6E-409C-BE32-E72D297353CC}">
              <c16:uniqueId val="{00000000-FBCA-444C-BB3B-4EAA9BA435AB}"/>
            </c:ext>
          </c:extLst>
        </c:ser>
        <c:ser>
          <c:idx val="1"/>
          <c:order val="1"/>
          <c:tx>
            <c:strRef>
              <c:f>Sheet1!$C$1</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CONTENT</c:v>
                </c:pt>
                <c:pt idx="1">
                  <c:v>TIMELINESS</c:v>
                </c:pt>
              </c:strCache>
            </c:strRef>
          </c:cat>
          <c:val>
            <c:numRef>
              <c:f>Sheet1!$C$2:$C$3</c:f>
              <c:numCache>
                <c:formatCode>General</c:formatCode>
                <c:ptCount val="2"/>
                <c:pt idx="0">
                  <c:v>9</c:v>
                </c:pt>
                <c:pt idx="1">
                  <c:v>8.9600000000000009</c:v>
                </c:pt>
              </c:numCache>
            </c:numRef>
          </c:val>
          <c:extLst>
            <c:ext xmlns:c16="http://schemas.microsoft.com/office/drawing/2014/chart" uri="{C3380CC4-5D6E-409C-BE32-E72D297353CC}">
              <c16:uniqueId val="{00000001-FBCA-444C-BB3B-4EAA9BA435AB}"/>
            </c:ext>
          </c:extLst>
        </c:ser>
        <c:dLbls>
          <c:showLegendKey val="0"/>
          <c:showVal val="0"/>
          <c:showCatName val="0"/>
          <c:showSerName val="0"/>
          <c:showPercent val="0"/>
          <c:showBubbleSize val="0"/>
        </c:dLbls>
        <c:gapWidth val="182"/>
        <c:axId val="419684368"/>
        <c:axId val="419684848"/>
      </c:barChart>
      <c:catAx>
        <c:axId val="41968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684848"/>
        <c:crosses val="autoZero"/>
        <c:auto val="1"/>
        <c:lblAlgn val="ctr"/>
        <c:lblOffset val="100"/>
        <c:noMultiLvlLbl val="0"/>
      </c:catAx>
      <c:valAx>
        <c:axId val="419684848"/>
        <c:scaling>
          <c:orientation val="minMax"/>
          <c:min val="8.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68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t>Do you feel valued as a Chairman on your committee?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feel valued as a Chairman on your committee?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16D-4483-8B70-DF2DBB16DC9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2-E16D-4483-8B70-DF2DBB16DC9A}"/>
              </c:ext>
            </c:extLst>
          </c:dPt>
          <c:dLbls>
            <c:dLbl>
              <c:idx val="0"/>
              <c:tx>
                <c:rich>
                  <a:bodyPr/>
                  <a:lstStyle/>
                  <a:p>
                    <a:r>
                      <a:rPr lang="en-US" b="1">
                        <a:solidFill>
                          <a:schemeClr val="bg1"/>
                        </a:solidFill>
                      </a:rPr>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16D-4483-8B70-DF2DBB16DC9A}"/>
                </c:ext>
              </c:extLst>
            </c:dLbl>
            <c:dLbl>
              <c:idx val="1"/>
              <c:delete val="1"/>
              <c:extLst>
                <c:ext xmlns:c15="http://schemas.microsoft.com/office/drawing/2012/chart" uri="{CE6537A1-D6FC-4f65-9D91-7224C49458BB}"/>
                <c:ext xmlns:c16="http://schemas.microsoft.com/office/drawing/2014/chart" uri="{C3380CC4-5D6E-409C-BE32-E72D297353CC}">
                  <c16:uniqueId val="{00000002-E16D-4483-8B70-DF2DBB16DC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0-E16D-4483-8B70-DF2DBB16DC9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t>Do you feel like the time commitment required is reasonable to serve as Chairman on your committee?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 you feel valued as a Chairman on your committee?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626-4CAC-B7AE-BDD7850EDD6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626-4CAC-B7AE-BDD7850EDD61}"/>
              </c:ext>
            </c:extLst>
          </c:dPt>
          <c:dLbls>
            <c:dLbl>
              <c:idx val="0"/>
              <c:tx>
                <c:rich>
                  <a:bodyPr/>
                  <a:lstStyle/>
                  <a:p>
                    <a:r>
                      <a:rPr lang="en-US" b="1">
                        <a:solidFill>
                          <a:schemeClr val="bg1"/>
                        </a:solidFill>
                      </a:rPr>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626-4CAC-B7AE-BDD7850EDD61}"/>
                </c:ext>
              </c:extLst>
            </c:dLbl>
            <c:dLbl>
              <c:idx val="1"/>
              <c:delete val="1"/>
              <c:extLst>
                <c:ext xmlns:c15="http://schemas.microsoft.com/office/drawing/2012/chart" uri="{CE6537A1-D6FC-4f65-9D91-7224C49458BB}"/>
                <c:ext xmlns:c16="http://schemas.microsoft.com/office/drawing/2014/chart" uri="{C3380CC4-5D6E-409C-BE32-E72D297353CC}">
                  <c16:uniqueId val="{00000003-F626-4CAC-B7AE-BDD7850EDD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0.99</c:v>
                </c:pt>
                <c:pt idx="1">
                  <c:v>0.01</c:v>
                </c:pt>
              </c:numCache>
            </c:numRef>
          </c:val>
          <c:extLst>
            <c:ext xmlns:c16="http://schemas.microsoft.com/office/drawing/2014/chart" uri="{C3380CC4-5D6E-409C-BE32-E72D297353CC}">
              <c16:uniqueId val="{00000004-F626-4CAC-B7AE-BDD7850EDD6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t>How many years have you volunteered on the committee as a Chairman?*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24-4103-B588-37DDCA2A69B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24-4103-B588-37DDCA2A69B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24-4103-B588-37DDCA2A69B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24-4103-B588-37DDCA2A69B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4 years</c:v>
                </c:pt>
                <c:pt idx="1">
                  <c:v>3 years</c:v>
                </c:pt>
                <c:pt idx="2">
                  <c:v>2 years</c:v>
                </c:pt>
                <c:pt idx="3">
                  <c:v>1 year</c:v>
                </c:pt>
              </c:strCache>
            </c:strRef>
          </c:cat>
          <c:val>
            <c:numRef>
              <c:f>Sheet1!$B$2:$B$5</c:f>
              <c:numCache>
                <c:formatCode>General</c:formatCode>
                <c:ptCount val="4"/>
                <c:pt idx="0">
                  <c:v>0.24</c:v>
                </c:pt>
                <c:pt idx="1">
                  <c:v>0.32</c:v>
                </c:pt>
                <c:pt idx="2">
                  <c:v>0.11</c:v>
                </c:pt>
                <c:pt idx="3">
                  <c:v>0.32</c:v>
                </c:pt>
              </c:numCache>
            </c:numRef>
          </c:val>
          <c:extLst>
            <c:ext xmlns:c16="http://schemas.microsoft.com/office/drawing/2014/chart" uri="{C3380CC4-5D6E-409C-BE32-E72D297353CC}">
              <c16:uniqueId val="{00000000-7124-4103-B588-37DDCA2A69BF}"/>
            </c:ext>
          </c:extLst>
        </c:ser>
        <c:dLbls>
          <c:showLegendKey val="0"/>
          <c:showVal val="0"/>
          <c:showCatName val="0"/>
          <c:showSerName val="0"/>
          <c:showPercent val="0"/>
          <c:showBubbleSize val="0"/>
        </c:dLbls>
        <c:gapWidth val="182"/>
        <c:axId val="1842934224"/>
        <c:axId val="1842934704"/>
      </c:barChart>
      <c:catAx>
        <c:axId val="1842934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42934704"/>
        <c:crosses val="autoZero"/>
        <c:auto val="1"/>
        <c:lblAlgn val="ctr"/>
        <c:lblOffset val="100"/>
        <c:noMultiLvlLbl val="0"/>
      </c:catAx>
      <c:valAx>
        <c:axId val="1842934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42934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Sheet1!$D$89</c:f>
              <c:strCache>
                <c:ptCount val="1"/>
                <c:pt idx="0">
                  <c:v>Male</c:v>
                </c:pt>
              </c:strCache>
            </c:strRef>
          </c:tx>
          <c:spPr>
            <a:solidFill>
              <a:srgbClr val="002B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Sheet1!$A$90:$A$95</c:f>
              <c:strCache>
                <c:ptCount val="6"/>
                <c:pt idx="0">
                  <c:v>18-24</c:v>
                </c:pt>
                <c:pt idx="1">
                  <c:v>25-34</c:v>
                </c:pt>
                <c:pt idx="2">
                  <c:v>35-44</c:v>
                </c:pt>
                <c:pt idx="3">
                  <c:v>45-54</c:v>
                </c:pt>
                <c:pt idx="4">
                  <c:v>55-64</c:v>
                </c:pt>
                <c:pt idx="5">
                  <c:v>65+</c:v>
                </c:pt>
              </c:strCache>
            </c:strRef>
          </c:cat>
          <c:val>
            <c:numRef>
              <c:f>Sheet1!$D$90:$D$95</c:f>
              <c:numCache>
                <c:formatCode>0%</c:formatCode>
                <c:ptCount val="6"/>
                <c:pt idx="0">
                  <c:v>0.3085</c:v>
                </c:pt>
                <c:pt idx="1">
                  <c:v>0.35060000000000002</c:v>
                </c:pt>
                <c:pt idx="2">
                  <c:v>0.41699999999999998</c:v>
                </c:pt>
                <c:pt idx="3">
                  <c:v>0.42959999999999998</c:v>
                </c:pt>
                <c:pt idx="4">
                  <c:v>0.44829999999999998</c:v>
                </c:pt>
                <c:pt idx="5">
                  <c:v>0.5605</c:v>
                </c:pt>
              </c:numCache>
            </c:numRef>
          </c:val>
          <c:extLst>
            <c:ext xmlns:c16="http://schemas.microsoft.com/office/drawing/2014/chart" uri="{C3380CC4-5D6E-409C-BE32-E72D297353CC}">
              <c16:uniqueId val="{00000000-0192-41D2-A8CD-19C8526DF2F2}"/>
            </c:ext>
          </c:extLst>
        </c:ser>
        <c:ser>
          <c:idx val="1"/>
          <c:order val="1"/>
          <c:tx>
            <c:strRef>
              <c:f>Sheet1!$E$89</c:f>
              <c:strCache>
                <c:ptCount val="1"/>
                <c:pt idx="0">
                  <c:v>Female</c:v>
                </c:pt>
              </c:strCache>
            </c:strRef>
          </c:tx>
          <c:spPr>
            <a:solidFill>
              <a:srgbClr val="EF76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Sheet1!$A$90:$A$95</c:f>
              <c:strCache>
                <c:ptCount val="6"/>
                <c:pt idx="0">
                  <c:v>18-24</c:v>
                </c:pt>
                <c:pt idx="1">
                  <c:v>25-34</c:v>
                </c:pt>
                <c:pt idx="2">
                  <c:v>35-44</c:v>
                </c:pt>
                <c:pt idx="3">
                  <c:v>45-54</c:v>
                </c:pt>
                <c:pt idx="4">
                  <c:v>55-64</c:v>
                </c:pt>
                <c:pt idx="5">
                  <c:v>65+</c:v>
                </c:pt>
              </c:strCache>
            </c:strRef>
          </c:cat>
          <c:val>
            <c:numRef>
              <c:f>Sheet1!$E$90:$E$95</c:f>
              <c:numCache>
                <c:formatCode>0%</c:formatCode>
                <c:ptCount val="6"/>
                <c:pt idx="0">
                  <c:v>0.6915</c:v>
                </c:pt>
                <c:pt idx="1">
                  <c:v>0.64939999999999998</c:v>
                </c:pt>
                <c:pt idx="2">
                  <c:v>0.58299999999999996</c:v>
                </c:pt>
                <c:pt idx="3">
                  <c:v>0.57040000000000002</c:v>
                </c:pt>
                <c:pt idx="4">
                  <c:v>0.55169999999999997</c:v>
                </c:pt>
                <c:pt idx="5">
                  <c:v>0.4395</c:v>
                </c:pt>
              </c:numCache>
            </c:numRef>
          </c:val>
          <c:extLst>
            <c:ext xmlns:c16="http://schemas.microsoft.com/office/drawing/2014/chart" uri="{C3380CC4-5D6E-409C-BE32-E72D297353CC}">
              <c16:uniqueId val="{00000001-0192-41D2-A8CD-19C8526DF2F2}"/>
            </c:ext>
          </c:extLst>
        </c:ser>
        <c:dLbls>
          <c:dLblPos val="ctr"/>
          <c:showLegendKey val="0"/>
          <c:showVal val="1"/>
          <c:showCatName val="0"/>
          <c:showSerName val="0"/>
          <c:showPercent val="0"/>
          <c:showBubbleSize val="0"/>
        </c:dLbls>
        <c:gapWidth val="150"/>
        <c:overlap val="100"/>
        <c:axId val="266122159"/>
        <c:axId val="266123407"/>
      </c:barChart>
      <c:catAx>
        <c:axId val="266122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6123407"/>
        <c:crosses val="autoZero"/>
        <c:auto val="1"/>
        <c:lblAlgn val="ctr"/>
        <c:lblOffset val="100"/>
        <c:noMultiLvlLbl val="0"/>
      </c:catAx>
      <c:valAx>
        <c:axId val="2661234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612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a:t>2023</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&lt;18</c:v>
                </c:pt>
                <c:pt idx="1">
                  <c:v>18-24</c:v>
                </c:pt>
                <c:pt idx="2">
                  <c:v>25-34</c:v>
                </c:pt>
                <c:pt idx="3">
                  <c:v>35-44</c:v>
                </c:pt>
                <c:pt idx="4">
                  <c:v>45-54</c:v>
                </c:pt>
                <c:pt idx="5">
                  <c:v>55-64</c:v>
                </c:pt>
              </c:strCache>
            </c:strRef>
          </c:cat>
          <c:val>
            <c:numRef>
              <c:f>Sheet1!$B$2:$B$7</c:f>
              <c:numCache>
                <c:formatCode>0%</c:formatCode>
                <c:ptCount val="6"/>
                <c:pt idx="0">
                  <c:v>0.18</c:v>
                </c:pt>
                <c:pt idx="1">
                  <c:v>0.24</c:v>
                </c:pt>
                <c:pt idx="2">
                  <c:v>0.33</c:v>
                </c:pt>
                <c:pt idx="3">
                  <c:v>0.38</c:v>
                </c:pt>
                <c:pt idx="4">
                  <c:v>0.42</c:v>
                </c:pt>
                <c:pt idx="5">
                  <c:v>0.43</c:v>
                </c:pt>
              </c:numCache>
            </c:numRef>
          </c:val>
          <c:extLst>
            <c:ext xmlns:c16="http://schemas.microsoft.com/office/drawing/2014/chart" uri="{C3380CC4-5D6E-409C-BE32-E72D297353CC}">
              <c16:uniqueId val="{00000000-665A-47DB-A831-BBABA6634D0F}"/>
            </c:ext>
          </c:extLst>
        </c:ser>
        <c:ser>
          <c:idx val="1"/>
          <c:order val="1"/>
          <c:tx>
            <c:strRef>
              <c:f>Sheet1!$C$1</c:f>
              <c:strCache>
                <c:ptCount val="1"/>
                <c:pt idx="0">
                  <c:v>Female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&lt;18</c:v>
                </c:pt>
                <c:pt idx="1">
                  <c:v>18-24</c:v>
                </c:pt>
                <c:pt idx="2">
                  <c:v>25-34</c:v>
                </c:pt>
                <c:pt idx="3">
                  <c:v>35-44</c:v>
                </c:pt>
                <c:pt idx="4">
                  <c:v>45-54</c:v>
                </c:pt>
                <c:pt idx="5">
                  <c:v>55-64</c:v>
                </c:pt>
              </c:strCache>
            </c:strRef>
          </c:cat>
          <c:val>
            <c:numRef>
              <c:f>Sheet1!$C$2:$C$7</c:f>
              <c:numCache>
                <c:formatCode>0%</c:formatCode>
                <c:ptCount val="6"/>
                <c:pt idx="0">
                  <c:v>0.82</c:v>
                </c:pt>
                <c:pt idx="1">
                  <c:v>0.76</c:v>
                </c:pt>
                <c:pt idx="2">
                  <c:v>0.67</c:v>
                </c:pt>
                <c:pt idx="3">
                  <c:v>0.62</c:v>
                </c:pt>
                <c:pt idx="4">
                  <c:v>0.57999999999999996</c:v>
                </c:pt>
                <c:pt idx="5">
                  <c:v>0.56999999999999995</c:v>
                </c:pt>
              </c:numCache>
            </c:numRef>
          </c:val>
          <c:extLst>
            <c:ext xmlns:c16="http://schemas.microsoft.com/office/drawing/2014/chart" uri="{C3380CC4-5D6E-409C-BE32-E72D297353CC}">
              <c16:uniqueId val="{00000001-665A-47DB-A831-BBABA6634D0F}"/>
            </c:ext>
          </c:extLst>
        </c:ser>
        <c:dLbls>
          <c:showLegendKey val="0"/>
          <c:showVal val="0"/>
          <c:showCatName val="0"/>
          <c:showSerName val="0"/>
          <c:showPercent val="0"/>
          <c:showBubbleSize val="0"/>
        </c:dLbls>
        <c:gapWidth val="150"/>
        <c:overlap val="100"/>
        <c:axId val="573860255"/>
        <c:axId val="573860735"/>
      </c:barChart>
      <c:catAx>
        <c:axId val="57386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860735"/>
        <c:crosses val="autoZero"/>
        <c:auto val="1"/>
        <c:lblAlgn val="ctr"/>
        <c:lblOffset val="100"/>
        <c:noMultiLvlLbl val="0"/>
      </c:catAx>
      <c:valAx>
        <c:axId val="573860735"/>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860255"/>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2023 was my first year to volunteer on a committee</c:v>
                </c:pt>
                <c:pt idx="1">
                  <c:v>2 YEARS</c:v>
                </c:pt>
                <c:pt idx="2">
                  <c:v>3 YEARS</c:v>
                </c:pt>
                <c:pt idx="3">
                  <c:v>4-6 YEARS</c:v>
                </c:pt>
                <c:pt idx="4">
                  <c:v>7-9 YEARS</c:v>
                </c:pt>
                <c:pt idx="5">
                  <c:v>10+ YEARS</c:v>
                </c:pt>
              </c:strCache>
            </c:strRef>
          </c:cat>
          <c:val>
            <c:numRef>
              <c:f>Sheet1!$B$2:$B$7</c:f>
              <c:numCache>
                <c:formatCode>General</c:formatCode>
                <c:ptCount val="6"/>
                <c:pt idx="0">
                  <c:v>0.15</c:v>
                </c:pt>
                <c:pt idx="1">
                  <c:v>5.7200000000000001E-2</c:v>
                </c:pt>
                <c:pt idx="2">
                  <c:v>9.8799999999999999E-2</c:v>
                </c:pt>
                <c:pt idx="3">
                  <c:v>0.2094</c:v>
                </c:pt>
                <c:pt idx="4">
                  <c:v>0.13500000000000001</c:v>
                </c:pt>
                <c:pt idx="5">
                  <c:v>0.34920000000000001</c:v>
                </c:pt>
              </c:numCache>
            </c:numRef>
          </c:val>
          <c:extLst>
            <c:ext xmlns:c16="http://schemas.microsoft.com/office/drawing/2014/chart" uri="{C3380CC4-5D6E-409C-BE32-E72D297353CC}">
              <c16:uniqueId val="{00000000-AF69-41E4-8674-0A4DA20521F0}"/>
            </c:ext>
          </c:extLst>
        </c:ser>
        <c:ser>
          <c:idx val="1"/>
          <c:order val="1"/>
          <c:tx>
            <c:strRef>
              <c:f>Sheet1!$C$1</c:f>
              <c:strCache>
                <c:ptCount val="1"/>
                <c:pt idx="0">
                  <c:v>Series 1</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2023 was my first year to volunteer on a committee</c:v>
                </c:pt>
                <c:pt idx="1">
                  <c:v>2 YEARS</c:v>
                </c:pt>
                <c:pt idx="2">
                  <c:v>3 YEARS</c:v>
                </c:pt>
                <c:pt idx="3">
                  <c:v>4-6 YEARS</c:v>
                </c:pt>
                <c:pt idx="4">
                  <c:v>7-9 YEARS</c:v>
                </c:pt>
                <c:pt idx="5">
                  <c:v>10+ YEARS</c:v>
                </c:pt>
              </c:strCache>
            </c:strRef>
          </c:cat>
          <c:val>
            <c:numRef>
              <c:f>Sheet1!$C$2:$C$7</c:f>
              <c:numCache>
                <c:formatCode>General</c:formatCode>
                <c:ptCount val="6"/>
                <c:pt idx="0">
                  <c:v>0.18</c:v>
                </c:pt>
                <c:pt idx="1">
                  <c:v>0.09</c:v>
                </c:pt>
                <c:pt idx="2">
                  <c:v>0.06</c:v>
                </c:pt>
                <c:pt idx="3">
                  <c:v>0.19</c:v>
                </c:pt>
                <c:pt idx="4">
                  <c:v>0.13</c:v>
                </c:pt>
                <c:pt idx="5">
                  <c:v>0.37</c:v>
                </c:pt>
              </c:numCache>
            </c:numRef>
          </c:val>
          <c:extLst>
            <c:ext xmlns:c16="http://schemas.microsoft.com/office/drawing/2014/chart" uri="{C3380CC4-5D6E-409C-BE32-E72D297353CC}">
              <c16:uniqueId val="{00000000-4D65-48D5-889B-4149D4058B6A}"/>
            </c:ext>
          </c:extLst>
        </c:ser>
        <c:dLbls>
          <c:showLegendKey val="0"/>
          <c:showVal val="0"/>
          <c:showCatName val="0"/>
          <c:showSerName val="0"/>
          <c:showPercent val="0"/>
          <c:showBubbleSize val="0"/>
        </c:dLbls>
        <c:gapWidth val="219"/>
        <c:overlap val="-27"/>
        <c:axId val="242786496"/>
        <c:axId val="242794656"/>
      </c:barChart>
      <c:catAx>
        <c:axId val="24278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42794656"/>
        <c:crosses val="autoZero"/>
        <c:auto val="1"/>
        <c:lblAlgn val="ctr"/>
        <c:lblOffset val="100"/>
        <c:noMultiLvlLbl val="0"/>
      </c:catAx>
      <c:valAx>
        <c:axId val="242794656"/>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786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NPS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NPS</c:v>
                </c:pt>
              </c:strCache>
            </c:strRef>
          </c:tx>
          <c:spPr>
            <a:solidFill>
              <a:schemeClr val="accent1"/>
            </a:solidFill>
            <a:ln>
              <a:noFill/>
            </a:ln>
            <a:effectLst/>
          </c:spPr>
          <c:invertIfNegative val="0"/>
          <c:dPt>
            <c:idx val="0"/>
            <c:invertIfNegative val="0"/>
            <c:bubble3D val="0"/>
            <c:spPr>
              <a:solidFill>
                <a:srgbClr val="D1D3D4"/>
              </a:solidFill>
              <a:ln>
                <a:noFill/>
              </a:ln>
              <a:effectLst/>
            </c:spPr>
            <c:extLst>
              <c:ext xmlns:c16="http://schemas.microsoft.com/office/drawing/2014/chart" uri="{C3380CC4-5D6E-409C-BE32-E72D297353CC}">
                <c16:uniqueId val="{00000003-1B91-4146-B785-AC049EEF8BF8}"/>
              </c:ext>
            </c:extLst>
          </c:dPt>
          <c:dPt>
            <c:idx val="1"/>
            <c:invertIfNegative val="0"/>
            <c:bubble3D val="0"/>
            <c:spPr>
              <a:solidFill>
                <a:srgbClr val="0077AD"/>
              </a:solidFill>
              <a:ln>
                <a:noFill/>
              </a:ln>
              <a:effectLst/>
            </c:spPr>
            <c:extLst>
              <c:ext xmlns:c16="http://schemas.microsoft.com/office/drawing/2014/chart" uri="{C3380CC4-5D6E-409C-BE32-E72D297353CC}">
                <c16:uniqueId val="{00000004-1B91-4146-B785-AC049EEF8BF8}"/>
              </c:ext>
            </c:extLst>
          </c:dPt>
          <c:dPt>
            <c:idx val="3"/>
            <c:invertIfNegative val="0"/>
            <c:bubble3D val="0"/>
            <c:spPr>
              <a:solidFill>
                <a:srgbClr val="EE7624"/>
              </a:solidFill>
              <a:ln>
                <a:noFill/>
              </a:ln>
              <a:effectLst/>
            </c:spPr>
            <c:extLst>
              <c:ext xmlns:c16="http://schemas.microsoft.com/office/drawing/2014/chart" uri="{C3380CC4-5D6E-409C-BE32-E72D297353CC}">
                <c16:uniqueId val="{00000005-1B91-4146-B785-AC049EEF8BF8}"/>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2021</c:v>
                </c:pt>
                <c:pt idx="2">
                  <c:v>2022</c:v>
                </c:pt>
                <c:pt idx="3">
                  <c:v>2023</c:v>
                </c:pt>
              </c:numCache>
            </c:numRef>
          </c:cat>
          <c:val>
            <c:numRef>
              <c:f>Sheet1!$B$2:$B$5</c:f>
              <c:numCache>
                <c:formatCode>General</c:formatCode>
                <c:ptCount val="4"/>
                <c:pt idx="0">
                  <c:v>63.8</c:v>
                </c:pt>
                <c:pt idx="1">
                  <c:v>81.48</c:v>
                </c:pt>
                <c:pt idx="2">
                  <c:v>73.8</c:v>
                </c:pt>
                <c:pt idx="3">
                  <c:v>74</c:v>
                </c:pt>
              </c:numCache>
            </c:numRef>
          </c:val>
          <c:extLst>
            <c:ext xmlns:c16="http://schemas.microsoft.com/office/drawing/2014/chart" uri="{C3380CC4-5D6E-409C-BE32-E72D297353CC}">
              <c16:uniqueId val="{00000000-1B91-4146-B785-AC049EEF8BF8}"/>
            </c:ext>
          </c:extLst>
        </c:ser>
        <c:dLbls>
          <c:showLegendKey val="0"/>
          <c:showVal val="0"/>
          <c:showCatName val="0"/>
          <c:showSerName val="0"/>
          <c:showPercent val="0"/>
          <c:showBubbleSize val="0"/>
        </c:dLbls>
        <c:gapWidth val="219"/>
        <c:overlap val="-27"/>
        <c:axId val="352742688"/>
        <c:axId val="352743648"/>
      </c:barChart>
      <c:catAx>
        <c:axId val="35274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743648"/>
        <c:crosses val="autoZero"/>
        <c:auto val="1"/>
        <c:lblAlgn val="ctr"/>
        <c:lblOffset val="100"/>
        <c:noMultiLvlLbl val="0"/>
      </c:catAx>
      <c:valAx>
        <c:axId val="35274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74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t>Overall Satisfaction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Overall Satisfaction</c:v>
                </c:pt>
              </c:strCache>
            </c:strRef>
          </c:tx>
          <c:spPr>
            <a:solidFill>
              <a:schemeClr val="accent1"/>
            </a:solidFill>
            <a:ln>
              <a:noFill/>
            </a:ln>
            <a:effectLst/>
          </c:spPr>
          <c:invertIfNegative val="0"/>
          <c:dPt>
            <c:idx val="0"/>
            <c:invertIfNegative val="0"/>
            <c:bubble3D val="0"/>
            <c:spPr>
              <a:solidFill>
                <a:srgbClr val="D1D3D4"/>
              </a:solidFill>
              <a:ln>
                <a:noFill/>
              </a:ln>
              <a:effectLst/>
            </c:spPr>
            <c:extLst>
              <c:ext xmlns:c16="http://schemas.microsoft.com/office/drawing/2014/chart" uri="{C3380CC4-5D6E-409C-BE32-E72D297353CC}">
                <c16:uniqueId val="{00000003-5F6B-42F1-8E93-5F8E1B07D53B}"/>
              </c:ext>
            </c:extLst>
          </c:dPt>
          <c:dPt>
            <c:idx val="1"/>
            <c:invertIfNegative val="0"/>
            <c:bubble3D val="0"/>
            <c:spPr>
              <a:solidFill>
                <a:srgbClr val="0077AD"/>
              </a:solidFill>
              <a:ln>
                <a:noFill/>
              </a:ln>
              <a:effectLst/>
            </c:spPr>
            <c:extLst>
              <c:ext xmlns:c16="http://schemas.microsoft.com/office/drawing/2014/chart" uri="{C3380CC4-5D6E-409C-BE32-E72D297353CC}">
                <c16:uniqueId val="{00000004-5F6B-42F1-8E93-5F8E1B07D53B}"/>
              </c:ext>
            </c:extLst>
          </c:dPt>
          <c:dPt>
            <c:idx val="3"/>
            <c:invertIfNegative val="0"/>
            <c:bubble3D val="0"/>
            <c:spPr>
              <a:solidFill>
                <a:srgbClr val="EE7624"/>
              </a:solidFill>
              <a:ln>
                <a:noFill/>
              </a:ln>
              <a:effectLst/>
            </c:spPr>
            <c:extLst>
              <c:ext xmlns:c16="http://schemas.microsoft.com/office/drawing/2014/chart" uri="{C3380CC4-5D6E-409C-BE32-E72D297353CC}">
                <c16:uniqueId val="{00000005-5F6B-42F1-8E93-5F8E1B07D53B}"/>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F6B-42F1-8E93-5F8E1B07D53B}"/>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5F6B-42F1-8E93-5F8E1B07D53B}"/>
                </c:ext>
              </c:extLst>
            </c:dLbl>
            <c:dLbl>
              <c:idx val="2"/>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EA7-4C00-9F6C-68F8EB9E9C14}"/>
                </c:ext>
              </c:extLst>
            </c:dLbl>
            <c:dLbl>
              <c:idx val="3"/>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F6B-42F1-8E93-5F8E1B07D5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2021</c:v>
                </c:pt>
                <c:pt idx="2">
                  <c:v>2022</c:v>
                </c:pt>
                <c:pt idx="3">
                  <c:v>2023</c:v>
                </c:pt>
              </c:numCache>
            </c:numRef>
          </c:cat>
          <c:val>
            <c:numRef>
              <c:f>Sheet1!$B$2:$B$5</c:f>
              <c:numCache>
                <c:formatCode>General</c:formatCode>
                <c:ptCount val="4"/>
                <c:pt idx="0">
                  <c:v>8.59</c:v>
                </c:pt>
                <c:pt idx="1">
                  <c:v>9.2899999999999991</c:v>
                </c:pt>
                <c:pt idx="2">
                  <c:v>9.0399999999999991</c:v>
                </c:pt>
                <c:pt idx="3">
                  <c:v>9.06</c:v>
                </c:pt>
              </c:numCache>
            </c:numRef>
          </c:val>
          <c:extLst>
            <c:ext xmlns:c16="http://schemas.microsoft.com/office/drawing/2014/chart" uri="{C3380CC4-5D6E-409C-BE32-E72D297353CC}">
              <c16:uniqueId val="{00000000-5F6B-42F1-8E93-5F8E1B07D53B}"/>
            </c:ext>
          </c:extLst>
        </c:ser>
        <c:dLbls>
          <c:showLegendKey val="0"/>
          <c:showVal val="0"/>
          <c:showCatName val="0"/>
          <c:showSerName val="0"/>
          <c:showPercent val="0"/>
          <c:showBubbleSize val="0"/>
        </c:dLbls>
        <c:gapWidth val="219"/>
        <c:overlap val="-27"/>
        <c:axId val="1533908448"/>
        <c:axId val="1533921888"/>
      </c:barChart>
      <c:catAx>
        <c:axId val="153390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3921888"/>
        <c:crosses val="autoZero"/>
        <c:auto val="1"/>
        <c:lblAlgn val="ctr"/>
        <c:lblOffset val="100"/>
        <c:noMultiLvlLbl val="0"/>
      </c:catAx>
      <c:valAx>
        <c:axId val="153392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390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rgbClr val="0076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Sheet1!$A$36:$A$41</c:f>
              <c:strCache>
                <c:ptCount val="6"/>
                <c:pt idx="0">
                  <c:v>Other (please specify)</c:v>
                </c:pt>
                <c:pt idx="1">
                  <c:v>My friends or family volunteer on this committee</c:v>
                </c:pt>
                <c:pt idx="2">
                  <c:v>I enjoy the perks of being a volunteer on this committee</c:v>
                </c:pt>
                <c:pt idx="3">
                  <c:v>I enjoy the social aspects of this committee</c:v>
                </c:pt>
                <c:pt idx="4">
                  <c:v>I like the duties and responsibilities of this committee</c:v>
                </c:pt>
                <c:pt idx="5">
                  <c:v>I like the mission of this committee</c:v>
                </c:pt>
              </c:strCache>
            </c:strRef>
          </c:cat>
          <c:val>
            <c:numRef>
              <c:f>Sheet1!$B$36:$B$41</c:f>
              <c:numCache>
                <c:formatCode>0.00%</c:formatCode>
                <c:ptCount val="6"/>
                <c:pt idx="0">
                  <c:v>2.9100000000000001E-2</c:v>
                </c:pt>
                <c:pt idx="1">
                  <c:v>0.13689999999999999</c:v>
                </c:pt>
                <c:pt idx="2">
                  <c:v>0.17610000000000001</c:v>
                </c:pt>
                <c:pt idx="3">
                  <c:v>0.20019999999999999</c:v>
                </c:pt>
                <c:pt idx="4">
                  <c:v>0.22550000000000001</c:v>
                </c:pt>
                <c:pt idx="5">
                  <c:v>0.23230000000000001</c:v>
                </c:pt>
              </c:numCache>
            </c:numRef>
          </c:val>
          <c:extLst>
            <c:ext xmlns:c16="http://schemas.microsoft.com/office/drawing/2014/chart" uri="{C3380CC4-5D6E-409C-BE32-E72D297353CC}">
              <c16:uniqueId val="{00000000-55D8-4CD4-8164-61E86D36EB59}"/>
            </c:ext>
          </c:extLst>
        </c:ser>
        <c:dLbls>
          <c:showLegendKey val="0"/>
          <c:showVal val="1"/>
          <c:showCatName val="0"/>
          <c:showSerName val="0"/>
          <c:showPercent val="0"/>
          <c:showBubbleSize val="0"/>
        </c:dLbls>
        <c:gapWidth val="182"/>
        <c:overlap val="100"/>
        <c:axId val="59561679"/>
        <c:axId val="59557935"/>
      </c:barChart>
      <c:catAx>
        <c:axId val="595616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57935"/>
        <c:crosses val="autoZero"/>
        <c:auto val="1"/>
        <c:lblAlgn val="ctr"/>
        <c:lblOffset val="100"/>
        <c:noMultiLvlLbl val="0"/>
      </c:catAx>
      <c:valAx>
        <c:axId val="59557935"/>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61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chemeClr val="accent6"/>
                </a:solidFill>
              </a:rPr>
              <a:t>2023 Top Motivators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 (please specify)</c:v>
                </c:pt>
                <c:pt idx="1">
                  <c:v>My friends or family volunteer on this committee</c:v>
                </c:pt>
                <c:pt idx="2">
                  <c:v>I enjoy the perks of being a volunteer on this committee</c:v>
                </c:pt>
                <c:pt idx="3">
                  <c:v>I enjoy the social aspects of this committee</c:v>
                </c:pt>
                <c:pt idx="4">
                  <c:v>I like the duties and responsibilities of this committee</c:v>
                </c:pt>
                <c:pt idx="5">
                  <c:v>I like the mission of this committee</c:v>
                </c:pt>
              </c:strCache>
            </c:strRef>
          </c:cat>
          <c:val>
            <c:numRef>
              <c:f>Sheet1!$B$2:$B$7</c:f>
              <c:numCache>
                <c:formatCode>General</c:formatCode>
                <c:ptCount val="6"/>
                <c:pt idx="0">
                  <c:v>0.03</c:v>
                </c:pt>
                <c:pt idx="1">
                  <c:v>0.14000000000000001</c:v>
                </c:pt>
                <c:pt idx="2">
                  <c:v>0.18</c:v>
                </c:pt>
                <c:pt idx="3">
                  <c:v>0.2</c:v>
                </c:pt>
                <c:pt idx="4">
                  <c:v>0.23</c:v>
                </c:pt>
                <c:pt idx="5">
                  <c:v>0.23</c:v>
                </c:pt>
              </c:numCache>
            </c:numRef>
          </c:val>
          <c:extLst>
            <c:ext xmlns:c16="http://schemas.microsoft.com/office/drawing/2014/chart" uri="{C3380CC4-5D6E-409C-BE32-E72D297353CC}">
              <c16:uniqueId val="{00000000-4777-47B7-83F5-D1570E7C2FF2}"/>
            </c:ext>
          </c:extLst>
        </c:ser>
        <c:dLbls>
          <c:showLegendKey val="0"/>
          <c:showVal val="0"/>
          <c:showCatName val="0"/>
          <c:showSerName val="0"/>
          <c:showPercent val="0"/>
          <c:showBubbleSize val="0"/>
        </c:dLbls>
        <c:gapWidth val="182"/>
        <c:axId val="1744056543"/>
        <c:axId val="1744057983"/>
      </c:barChart>
      <c:catAx>
        <c:axId val="17440565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4057983"/>
        <c:crosses val="autoZero"/>
        <c:auto val="1"/>
        <c:lblAlgn val="ctr"/>
        <c:lblOffset val="100"/>
        <c:noMultiLvlLbl val="0"/>
      </c:catAx>
      <c:valAx>
        <c:axId val="17440579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4056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RATING</c:v>
                </c:pt>
              </c:strCache>
            </c:strRef>
          </c:tx>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4-7123-4F00-8E98-B18DE489991E}"/>
              </c:ext>
            </c:extLst>
          </c:dPt>
          <c:dLbls>
            <c:dLbl>
              <c:idx val="0"/>
              <c:tx>
                <c:rich>
                  <a:bodyPr/>
                  <a:lstStyle/>
                  <a:p>
                    <a:fld id="{C00FA1F9-C1B5-4CAD-9064-8A88465EE88C}" type="VALUE">
                      <a:rPr lang="en-US" b="1" baseline="0">
                        <a:solidFill>
                          <a:schemeClr val="accent6"/>
                        </a:solidFill>
                        <a:latin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23-4F00-8E98-B18DE489991E}"/>
                </c:ext>
              </c:extLst>
            </c:dLbl>
            <c:dLbl>
              <c:idx val="1"/>
              <c:tx>
                <c:rich>
                  <a:bodyPr/>
                  <a:lstStyle/>
                  <a:p>
                    <a:fld id="{D58693DC-2BD0-4770-B7D7-FB80A3A8A842}" type="VALUE">
                      <a:rPr lang="en-US" b="1">
                        <a:solidFill>
                          <a:schemeClr val="accent6"/>
                        </a:solidFill>
                        <a:latin typeface="Arial" panose="020B0604020202020204" pitchFamily="34" charset="0"/>
                        <a:cs typeface="Arial"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123-4F00-8E98-B18DE48999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2023</c:v>
                </c:pt>
              </c:numCache>
            </c:numRef>
          </c:cat>
          <c:val>
            <c:numRef>
              <c:f>Sheet1!$B$2:$B$3</c:f>
              <c:numCache>
                <c:formatCode>General</c:formatCode>
                <c:ptCount val="2"/>
                <c:pt idx="0">
                  <c:v>8.91</c:v>
                </c:pt>
                <c:pt idx="1">
                  <c:v>8.66</c:v>
                </c:pt>
              </c:numCache>
            </c:numRef>
          </c:val>
          <c:extLst>
            <c:ext xmlns:c16="http://schemas.microsoft.com/office/drawing/2014/chart" uri="{C3380CC4-5D6E-409C-BE32-E72D297353CC}">
              <c16:uniqueId val="{00000000-7123-4F00-8E98-B18DE489991E}"/>
            </c:ext>
          </c:extLst>
        </c:ser>
        <c:dLbls>
          <c:showLegendKey val="0"/>
          <c:showVal val="0"/>
          <c:showCatName val="0"/>
          <c:showSerName val="0"/>
          <c:showPercent val="0"/>
          <c:showBubbleSize val="0"/>
        </c:dLbls>
        <c:gapWidth val="219"/>
        <c:overlap val="-27"/>
        <c:axId val="1537256896"/>
        <c:axId val="1537260256"/>
      </c:barChart>
      <c:catAx>
        <c:axId val="153725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60256"/>
        <c:crosses val="autoZero"/>
        <c:auto val="1"/>
        <c:lblAlgn val="ctr"/>
        <c:lblOffset val="100"/>
        <c:noMultiLvlLbl val="0"/>
      </c:catAx>
      <c:valAx>
        <c:axId val="1537260256"/>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725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2F2CF5-8FA8-3278-2904-97864C5E04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009EBB8-9E99-EA99-7917-A7C37C56C7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88575F-6002-6A56-BACE-9D93C7D4B3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35D826-C973-F14C-98E9-D24B7624ABBB}" type="slidenum">
              <a:rPr lang="en-US" smtClean="0"/>
              <a:t>‹#›</a:t>
            </a:fld>
            <a:endParaRPr lang="en-US"/>
          </a:p>
        </p:txBody>
      </p:sp>
    </p:spTree>
    <p:extLst>
      <p:ext uri="{BB962C8B-B14F-4D97-AF65-F5344CB8AC3E}">
        <p14:creationId xmlns:p14="http://schemas.microsoft.com/office/powerpoint/2010/main" val="16868974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85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pic>
        <p:nvPicPr>
          <p:cNvPr id="6" name="Picture 5" descr="A picture containing outdoor, blue, high, clouds&#10;&#10;Description automatically generated">
            <a:extLst>
              <a:ext uri="{FF2B5EF4-FFF2-40B4-BE49-F238E27FC236}">
                <a16:creationId xmlns:a16="http://schemas.microsoft.com/office/drawing/2014/main" id="{5686D063-F111-F49E-A7D9-062C1932BB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8173" y="322798"/>
            <a:ext cx="4743018" cy="2849939"/>
          </a:xfrm>
          <a:prstGeom prst="rect">
            <a:avLst/>
          </a:prstGeom>
        </p:spPr>
      </p:pic>
      <p:pic>
        <p:nvPicPr>
          <p:cNvPr id="3" name="Picture 2" descr="Background pattern&#10;&#10;Description automatically generated">
            <a:extLst>
              <a:ext uri="{FF2B5EF4-FFF2-40B4-BE49-F238E27FC236}">
                <a16:creationId xmlns:a16="http://schemas.microsoft.com/office/drawing/2014/main" id="{70B310C3-4404-303E-E9B8-A57FF1C8E6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7182925" y="3385221"/>
            <a:ext cx="4743019" cy="2928936"/>
          </a:xfrm>
          <a:prstGeom prst="rect">
            <a:avLst/>
          </a:prstGeom>
        </p:spPr>
      </p:pic>
      <p:sp>
        <p:nvSpPr>
          <p:cNvPr id="34" name="Picture Placeholder 33">
            <a:extLst>
              <a:ext uri="{FF2B5EF4-FFF2-40B4-BE49-F238E27FC236}">
                <a16:creationId xmlns:a16="http://schemas.microsoft.com/office/drawing/2014/main" id="{03C9DCC4-54D0-7C96-9A1D-07A5FDDCC6D2}"/>
              </a:ext>
            </a:extLst>
          </p:cNvPr>
          <p:cNvSpPr>
            <a:spLocks noGrp="1"/>
          </p:cNvSpPr>
          <p:nvPr>
            <p:ph type="pic" sz="quarter" idx="10" hasCustomPrompt="1"/>
          </p:nvPr>
        </p:nvSpPr>
        <p:spPr>
          <a:xfrm>
            <a:off x="5276633" y="327214"/>
            <a:ext cx="3231935" cy="2849939"/>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15" name="Picture Placeholder 33">
            <a:extLst>
              <a:ext uri="{FF2B5EF4-FFF2-40B4-BE49-F238E27FC236}">
                <a16:creationId xmlns:a16="http://schemas.microsoft.com/office/drawing/2014/main" id="{7951E885-036F-E73C-10EB-492272CB434E}"/>
              </a:ext>
            </a:extLst>
          </p:cNvPr>
          <p:cNvSpPr>
            <a:spLocks noGrp="1"/>
          </p:cNvSpPr>
          <p:nvPr>
            <p:ph type="pic" sz="quarter" idx="11" hasCustomPrompt="1"/>
          </p:nvPr>
        </p:nvSpPr>
        <p:spPr>
          <a:xfrm>
            <a:off x="8694009" y="327214"/>
            <a:ext cx="3231935" cy="2849939"/>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16" name="Picture Placeholder 33">
            <a:extLst>
              <a:ext uri="{FF2B5EF4-FFF2-40B4-BE49-F238E27FC236}">
                <a16:creationId xmlns:a16="http://schemas.microsoft.com/office/drawing/2014/main" id="{AA5D836B-5D97-EB09-ABF2-1434865D26A9}"/>
              </a:ext>
            </a:extLst>
          </p:cNvPr>
          <p:cNvSpPr>
            <a:spLocks noGrp="1"/>
          </p:cNvSpPr>
          <p:nvPr>
            <p:ph type="pic" sz="quarter" idx="12" hasCustomPrompt="1"/>
          </p:nvPr>
        </p:nvSpPr>
        <p:spPr>
          <a:xfrm>
            <a:off x="348173" y="3385220"/>
            <a:ext cx="3231935" cy="2928936"/>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17" name="Picture Placeholder 33">
            <a:extLst>
              <a:ext uri="{FF2B5EF4-FFF2-40B4-BE49-F238E27FC236}">
                <a16:creationId xmlns:a16="http://schemas.microsoft.com/office/drawing/2014/main" id="{8E1A4C5A-4BCD-A32F-BAFC-2A243DE2E4C2}"/>
              </a:ext>
            </a:extLst>
          </p:cNvPr>
          <p:cNvSpPr>
            <a:spLocks noGrp="1"/>
          </p:cNvSpPr>
          <p:nvPr>
            <p:ph type="pic" sz="quarter" idx="13" hasCustomPrompt="1"/>
          </p:nvPr>
        </p:nvSpPr>
        <p:spPr>
          <a:xfrm>
            <a:off x="3765549" y="3385220"/>
            <a:ext cx="3231935" cy="2928936"/>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24" name="Text Placeholder 41">
            <a:extLst>
              <a:ext uri="{FF2B5EF4-FFF2-40B4-BE49-F238E27FC236}">
                <a16:creationId xmlns:a16="http://schemas.microsoft.com/office/drawing/2014/main" id="{D7BA0046-BC54-D0DB-2D92-E50E28B31487}"/>
              </a:ext>
            </a:extLst>
          </p:cNvPr>
          <p:cNvSpPr>
            <a:spLocks noGrp="1"/>
          </p:cNvSpPr>
          <p:nvPr>
            <p:ph type="body" sz="quarter" idx="17" hasCustomPrompt="1"/>
          </p:nvPr>
        </p:nvSpPr>
        <p:spPr>
          <a:xfrm>
            <a:off x="7569055" y="3741737"/>
            <a:ext cx="3970758" cy="2258821"/>
          </a:xfrm>
          <a:prstGeom prst="rect">
            <a:avLst/>
          </a:prstGeom>
        </p:spPr>
        <p:txBody>
          <a:bodyPr numCol="1" spcCol="182880"/>
          <a:lstStyle>
            <a:lvl1pPr marL="0" indent="0">
              <a:buNone/>
              <a:defRPr sz="1800" b="0" i="0">
                <a:solidFill>
                  <a:schemeClr val="bg1"/>
                </a:solidFill>
                <a:latin typeface="Arial" panose="020B0604020202020204" pitchFamily="34" charset="0"/>
                <a:cs typeface="Arial"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a:t>
            </a:r>
          </a:p>
        </p:txBody>
      </p:sp>
      <p:sp>
        <p:nvSpPr>
          <p:cNvPr id="4" name="Text Placeholder 19">
            <a:extLst>
              <a:ext uri="{FF2B5EF4-FFF2-40B4-BE49-F238E27FC236}">
                <a16:creationId xmlns:a16="http://schemas.microsoft.com/office/drawing/2014/main" id="{54E1AD3E-E467-D9B5-5F1C-3186E4837F44}"/>
              </a:ext>
            </a:extLst>
          </p:cNvPr>
          <p:cNvSpPr>
            <a:spLocks noGrp="1"/>
          </p:cNvSpPr>
          <p:nvPr>
            <p:ph type="body" sz="quarter" idx="15" hasCustomPrompt="1"/>
          </p:nvPr>
        </p:nvSpPr>
        <p:spPr>
          <a:xfrm>
            <a:off x="750967" y="1774664"/>
            <a:ext cx="4340225" cy="929791"/>
          </a:xfrm>
          <a:prstGeom prst="rect">
            <a:avLst/>
          </a:prstGeom>
        </p:spPr>
        <p:txBody>
          <a:bodyPr/>
          <a:lstStyle>
            <a:lvl1pPr marL="0" indent="0">
              <a:buNone/>
              <a:defRPr sz="8000" b="1" i="0">
                <a:solidFill>
                  <a:srgbClr val="0077AD">
                    <a:alpha val="20000"/>
                  </a:srgbClr>
                </a:solidFill>
                <a:latin typeface="Arial Black" panose="020B0604020202020204" pitchFamily="34" charset="0"/>
                <a:cs typeface="Arial Black" panose="020B0604020202020204" pitchFamily="34" charset="0"/>
              </a:defRPr>
            </a:lvl1pPr>
          </a:lstStyle>
          <a:p>
            <a:pPr lvl="0"/>
            <a:r>
              <a:rPr lang="en-US"/>
              <a:t>HERE</a:t>
            </a:r>
          </a:p>
        </p:txBody>
      </p:sp>
      <p:sp>
        <p:nvSpPr>
          <p:cNvPr id="5" name="Text Placeholder 19">
            <a:extLst>
              <a:ext uri="{FF2B5EF4-FFF2-40B4-BE49-F238E27FC236}">
                <a16:creationId xmlns:a16="http://schemas.microsoft.com/office/drawing/2014/main" id="{EA814940-27CB-853F-A1FF-B19FF2A4F761}"/>
              </a:ext>
            </a:extLst>
          </p:cNvPr>
          <p:cNvSpPr>
            <a:spLocks noGrp="1"/>
          </p:cNvSpPr>
          <p:nvPr>
            <p:ph type="body" sz="quarter" idx="14" hasCustomPrompt="1"/>
          </p:nvPr>
        </p:nvSpPr>
        <p:spPr>
          <a:xfrm>
            <a:off x="750967" y="775023"/>
            <a:ext cx="4340225" cy="929791"/>
          </a:xfrm>
          <a:prstGeom prst="rect">
            <a:avLst/>
          </a:prstGeom>
        </p:spPr>
        <p:txBody>
          <a:bodyPr/>
          <a:lstStyle>
            <a:lvl1pPr marL="0" indent="0">
              <a:buNone/>
              <a:defRPr sz="8000" b="1" i="0">
                <a:solidFill>
                  <a:srgbClr val="0077AD">
                    <a:alpha val="20000"/>
                  </a:srgbClr>
                </a:solidFill>
                <a:latin typeface="Arial Black" panose="020B0604020202020204" pitchFamily="34" charset="0"/>
                <a:cs typeface="Arial Black" panose="020B0604020202020204" pitchFamily="34" charset="0"/>
              </a:defRPr>
            </a:lvl1pPr>
          </a:lstStyle>
          <a:p>
            <a:pPr lvl="0"/>
            <a:r>
              <a:rPr lang="en-US"/>
              <a:t>TITLE</a:t>
            </a:r>
          </a:p>
        </p:txBody>
      </p:sp>
      <p:sp>
        <p:nvSpPr>
          <p:cNvPr id="23" name="Text Placeholder 22">
            <a:extLst>
              <a:ext uri="{FF2B5EF4-FFF2-40B4-BE49-F238E27FC236}">
                <a16:creationId xmlns:a16="http://schemas.microsoft.com/office/drawing/2014/main" id="{D17700EE-999F-FD00-325B-AF626772AE33}"/>
              </a:ext>
            </a:extLst>
          </p:cNvPr>
          <p:cNvSpPr>
            <a:spLocks noGrp="1"/>
          </p:cNvSpPr>
          <p:nvPr>
            <p:ph type="body" sz="quarter" idx="16" hasCustomPrompt="1"/>
          </p:nvPr>
        </p:nvSpPr>
        <p:spPr>
          <a:xfrm>
            <a:off x="750967" y="1401315"/>
            <a:ext cx="4340224" cy="606998"/>
          </a:xfrm>
          <a:prstGeom prst="rect">
            <a:avLst/>
          </a:prstGeom>
        </p:spPr>
        <p:txBody>
          <a:bodyPr/>
          <a:lstStyle>
            <a:lvl1pPr marL="0" indent="0">
              <a:buNone/>
              <a:defRPr sz="4400" b="1" i="0">
                <a:solidFill>
                  <a:schemeClr val="bg1"/>
                </a:solidFill>
                <a:latin typeface="Arial Black" panose="020B0604020202020204" pitchFamily="34" charset="0"/>
                <a:cs typeface="Arial Black" panose="020B0604020202020204" pitchFamily="34" charset="0"/>
              </a:defRPr>
            </a:lvl1pPr>
          </a:lstStyle>
          <a:p>
            <a:pPr lvl="0"/>
            <a:r>
              <a:rPr lang="en-US"/>
              <a:t>TITLE HERE</a:t>
            </a:r>
          </a:p>
        </p:txBody>
      </p:sp>
    </p:spTree>
    <p:extLst>
      <p:ext uri="{BB962C8B-B14F-4D97-AF65-F5344CB8AC3E}">
        <p14:creationId xmlns:p14="http://schemas.microsoft.com/office/powerpoint/2010/main" val="151398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6D3F500E-0CE0-37CD-8D97-58ADF2889D89}"/>
              </a:ext>
            </a:extLst>
          </p:cNvPr>
          <p:cNvSpPr>
            <a:spLocks noGrp="1"/>
          </p:cNvSpPr>
          <p:nvPr>
            <p:ph type="body" sz="quarter" idx="11" hasCustomPrompt="1"/>
          </p:nvPr>
        </p:nvSpPr>
        <p:spPr>
          <a:xfrm>
            <a:off x="2042856" y="353668"/>
            <a:ext cx="8106288" cy="37653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TITLE TEXT GOES HERE</a:t>
            </a:r>
          </a:p>
        </p:txBody>
      </p:sp>
      <p:sp>
        <p:nvSpPr>
          <p:cNvPr id="33" name="Rectangle 32">
            <a:extLst>
              <a:ext uri="{FF2B5EF4-FFF2-40B4-BE49-F238E27FC236}">
                <a16:creationId xmlns:a16="http://schemas.microsoft.com/office/drawing/2014/main" id="{02FE9BC7-1BDC-A926-6825-90AB3040DC78}"/>
              </a:ext>
            </a:extLst>
          </p:cNvPr>
          <p:cNvSpPr/>
          <p:nvPr userDrawn="1"/>
        </p:nvSpPr>
        <p:spPr>
          <a:xfrm>
            <a:off x="1334964" y="1199213"/>
            <a:ext cx="2992617" cy="494676"/>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CCAE2C1-1F0F-C7EF-105B-6A97248F3422}"/>
              </a:ext>
            </a:extLst>
          </p:cNvPr>
          <p:cNvSpPr/>
          <p:nvPr userDrawn="1"/>
        </p:nvSpPr>
        <p:spPr>
          <a:xfrm>
            <a:off x="7864419" y="1199213"/>
            <a:ext cx="2992617" cy="4946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0">
            <a:extLst>
              <a:ext uri="{FF2B5EF4-FFF2-40B4-BE49-F238E27FC236}">
                <a16:creationId xmlns:a16="http://schemas.microsoft.com/office/drawing/2014/main" id="{5096296C-FA50-39A1-B5C1-EFECF77B300F}"/>
              </a:ext>
            </a:extLst>
          </p:cNvPr>
          <p:cNvSpPr>
            <a:spLocks noGrp="1"/>
          </p:cNvSpPr>
          <p:nvPr>
            <p:ph type="body" sz="quarter" idx="14" hasCustomPrompt="1"/>
          </p:nvPr>
        </p:nvSpPr>
        <p:spPr>
          <a:xfrm>
            <a:off x="1334963" y="1329655"/>
            <a:ext cx="2992618" cy="233792"/>
          </a:xfrm>
          <a:prstGeom prst="rect">
            <a:avLst/>
          </a:prstGeom>
        </p:spPr>
        <p:txBody>
          <a:bodyPr/>
          <a:lstStyle>
            <a:lvl1pPr marL="0" indent="0" algn="ctr">
              <a:buNone/>
              <a:defRPr sz="14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40" name="Text Placeholder 30">
            <a:extLst>
              <a:ext uri="{FF2B5EF4-FFF2-40B4-BE49-F238E27FC236}">
                <a16:creationId xmlns:a16="http://schemas.microsoft.com/office/drawing/2014/main" id="{36F374EF-7CAE-90F4-989F-6C84C754DEEE}"/>
              </a:ext>
            </a:extLst>
          </p:cNvPr>
          <p:cNvSpPr>
            <a:spLocks noGrp="1"/>
          </p:cNvSpPr>
          <p:nvPr>
            <p:ph type="body" sz="quarter" idx="15" hasCustomPrompt="1"/>
          </p:nvPr>
        </p:nvSpPr>
        <p:spPr>
          <a:xfrm>
            <a:off x="7864417" y="1329655"/>
            <a:ext cx="2992618" cy="233792"/>
          </a:xfrm>
          <a:prstGeom prst="rect">
            <a:avLst/>
          </a:prstGeom>
        </p:spPr>
        <p:txBody>
          <a:bodyPr/>
          <a:lstStyle>
            <a:lvl1pPr marL="0" indent="0" algn="ctr">
              <a:buNone/>
              <a:defRPr sz="14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cxnSp>
        <p:nvCxnSpPr>
          <p:cNvPr id="52" name="Straight Connector 51">
            <a:extLst>
              <a:ext uri="{FF2B5EF4-FFF2-40B4-BE49-F238E27FC236}">
                <a16:creationId xmlns:a16="http://schemas.microsoft.com/office/drawing/2014/main" id="{A0905CA7-B502-7609-1698-60F03765F961}"/>
              </a:ext>
            </a:extLst>
          </p:cNvPr>
          <p:cNvCxnSpPr>
            <a:cxnSpLocks/>
          </p:cNvCxnSpPr>
          <p:nvPr userDrawn="1"/>
        </p:nvCxnSpPr>
        <p:spPr>
          <a:xfrm>
            <a:off x="6096000" y="1446551"/>
            <a:ext cx="0" cy="4841823"/>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F7BA263-E1FE-1173-4398-2FFD1859068B}"/>
              </a:ext>
            </a:extLst>
          </p:cNvPr>
          <p:cNvCxnSpPr>
            <a:cxnSpLocks/>
          </p:cNvCxnSpPr>
          <p:nvPr userDrawn="1"/>
        </p:nvCxnSpPr>
        <p:spPr>
          <a:xfrm>
            <a:off x="4701915" y="1446551"/>
            <a:ext cx="2788171"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73467DC-9A72-0E45-1564-C0F900A73667}"/>
              </a:ext>
            </a:extLst>
          </p:cNvPr>
          <p:cNvCxnSpPr>
            <a:cxnSpLocks/>
          </p:cNvCxnSpPr>
          <p:nvPr userDrawn="1"/>
        </p:nvCxnSpPr>
        <p:spPr>
          <a:xfrm>
            <a:off x="-12492" y="1446551"/>
            <a:ext cx="1129259"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EC57A-9515-615D-5735-BFF06F25DCB2}"/>
              </a:ext>
            </a:extLst>
          </p:cNvPr>
          <p:cNvCxnSpPr>
            <a:cxnSpLocks/>
          </p:cNvCxnSpPr>
          <p:nvPr userDrawn="1"/>
        </p:nvCxnSpPr>
        <p:spPr>
          <a:xfrm>
            <a:off x="11062741" y="1446551"/>
            <a:ext cx="1129259"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sp>
        <p:nvSpPr>
          <p:cNvPr id="63" name="Text Placeholder 35">
            <a:extLst>
              <a:ext uri="{FF2B5EF4-FFF2-40B4-BE49-F238E27FC236}">
                <a16:creationId xmlns:a16="http://schemas.microsoft.com/office/drawing/2014/main" id="{1BA618C5-7711-9E6A-A1E4-DFF4245A20FD}"/>
              </a:ext>
            </a:extLst>
          </p:cNvPr>
          <p:cNvSpPr>
            <a:spLocks noGrp="1"/>
          </p:cNvSpPr>
          <p:nvPr>
            <p:ph type="body" sz="quarter" idx="16" hasCustomPrompt="1"/>
          </p:nvPr>
        </p:nvSpPr>
        <p:spPr>
          <a:xfrm>
            <a:off x="970102" y="2306579"/>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64" name="Text Placeholder 35">
            <a:extLst>
              <a:ext uri="{FF2B5EF4-FFF2-40B4-BE49-F238E27FC236}">
                <a16:creationId xmlns:a16="http://schemas.microsoft.com/office/drawing/2014/main" id="{34649EFC-45FA-5C5E-9739-F30A3E4A306C}"/>
              </a:ext>
            </a:extLst>
          </p:cNvPr>
          <p:cNvSpPr>
            <a:spLocks noGrp="1"/>
          </p:cNvSpPr>
          <p:nvPr>
            <p:ph type="body" sz="quarter" idx="17" hasCustomPrompt="1"/>
          </p:nvPr>
        </p:nvSpPr>
        <p:spPr>
          <a:xfrm>
            <a:off x="970102" y="2697534"/>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66" name="Straight Connector 65">
            <a:extLst>
              <a:ext uri="{FF2B5EF4-FFF2-40B4-BE49-F238E27FC236}">
                <a16:creationId xmlns:a16="http://schemas.microsoft.com/office/drawing/2014/main" id="{8AEACA0C-204E-EC37-F271-5494434FCD4E}"/>
              </a:ext>
            </a:extLst>
          </p:cNvPr>
          <p:cNvCxnSpPr/>
          <p:nvPr userDrawn="1"/>
        </p:nvCxnSpPr>
        <p:spPr>
          <a:xfrm>
            <a:off x="970102" y="3035600"/>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67" name="Text Placeholder 35">
            <a:extLst>
              <a:ext uri="{FF2B5EF4-FFF2-40B4-BE49-F238E27FC236}">
                <a16:creationId xmlns:a16="http://schemas.microsoft.com/office/drawing/2014/main" id="{3239D897-2322-3B9F-440E-F69DE3D6AE74}"/>
              </a:ext>
            </a:extLst>
          </p:cNvPr>
          <p:cNvSpPr>
            <a:spLocks noGrp="1"/>
          </p:cNvSpPr>
          <p:nvPr>
            <p:ph type="body" sz="quarter" idx="18" hasCustomPrompt="1"/>
          </p:nvPr>
        </p:nvSpPr>
        <p:spPr>
          <a:xfrm>
            <a:off x="970102" y="3130914"/>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68" name="Text Placeholder 35">
            <a:extLst>
              <a:ext uri="{FF2B5EF4-FFF2-40B4-BE49-F238E27FC236}">
                <a16:creationId xmlns:a16="http://schemas.microsoft.com/office/drawing/2014/main" id="{5887CC98-2A63-2F0E-5E58-D28F9766BA45}"/>
              </a:ext>
            </a:extLst>
          </p:cNvPr>
          <p:cNvSpPr>
            <a:spLocks noGrp="1"/>
          </p:cNvSpPr>
          <p:nvPr>
            <p:ph type="body" sz="quarter" idx="19" hasCustomPrompt="1"/>
          </p:nvPr>
        </p:nvSpPr>
        <p:spPr>
          <a:xfrm>
            <a:off x="956830" y="4474323"/>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69" name="Text Placeholder 35">
            <a:extLst>
              <a:ext uri="{FF2B5EF4-FFF2-40B4-BE49-F238E27FC236}">
                <a16:creationId xmlns:a16="http://schemas.microsoft.com/office/drawing/2014/main" id="{D00BE693-F697-6F78-A06E-3CB2BFACACAD}"/>
              </a:ext>
            </a:extLst>
          </p:cNvPr>
          <p:cNvSpPr>
            <a:spLocks noGrp="1"/>
          </p:cNvSpPr>
          <p:nvPr>
            <p:ph type="body" sz="quarter" idx="20" hasCustomPrompt="1"/>
          </p:nvPr>
        </p:nvSpPr>
        <p:spPr>
          <a:xfrm>
            <a:off x="956830" y="4865278"/>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70" name="Straight Connector 69">
            <a:extLst>
              <a:ext uri="{FF2B5EF4-FFF2-40B4-BE49-F238E27FC236}">
                <a16:creationId xmlns:a16="http://schemas.microsoft.com/office/drawing/2014/main" id="{94A090A3-3DC6-35D7-0607-0C9648AFDBCA}"/>
              </a:ext>
            </a:extLst>
          </p:cNvPr>
          <p:cNvCxnSpPr/>
          <p:nvPr userDrawn="1"/>
        </p:nvCxnSpPr>
        <p:spPr>
          <a:xfrm>
            <a:off x="956830" y="5203344"/>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71" name="Text Placeholder 35">
            <a:extLst>
              <a:ext uri="{FF2B5EF4-FFF2-40B4-BE49-F238E27FC236}">
                <a16:creationId xmlns:a16="http://schemas.microsoft.com/office/drawing/2014/main" id="{6D173CFC-6AFB-8442-005C-E1B817EC13E4}"/>
              </a:ext>
            </a:extLst>
          </p:cNvPr>
          <p:cNvSpPr>
            <a:spLocks noGrp="1"/>
          </p:cNvSpPr>
          <p:nvPr>
            <p:ph type="body" sz="quarter" idx="21" hasCustomPrompt="1"/>
          </p:nvPr>
        </p:nvSpPr>
        <p:spPr>
          <a:xfrm>
            <a:off x="956830" y="5298658"/>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72" name="Text Placeholder 35">
            <a:extLst>
              <a:ext uri="{FF2B5EF4-FFF2-40B4-BE49-F238E27FC236}">
                <a16:creationId xmlns:a16="http://schemas.microsoft.com/office/drawing/2014/main" id="{38EACDF7-B33D-3698-D160-C25F0AE2C69A}"/>
              </a:ext>
            </a:extLst>
          </p:cNvPr>
          <p:cNvSpPr>
            <a:spLocks noGrp="1"/>
          </p:cNvSpPr>
          <p:nvPr>
            <p:ph type="body" sz="quarter" idx="22" hasCustomPrompt="1"/>
          </p:nvPr>
        </p:nvSpPr>
        <p:spPr>
          <a:xfrm>
            <a:off x="3572658" y="2306579"/>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73" name="Text Placeholder 35">
            <a:extLst>
              <a:ext uri="{FF2B5EF4-FFF2-40B4-BE49-F238E27FC236}">
                <a16:creationId xmlns:a16="http://schemas.microsoft.com/office/drawing/2014/main" id="{FDD799E9-4B66-7496-8BDE-A6C7D1A7A7EE}"/>
              </a:ext>
            </a:extLst>
          </p:cNvPr>
          <p:cNvSpPr>
            <a:spLocks noGrp="1"/>
          </p:cNvSpPr>
          <p:nvPr>
            <p:ph type="body" sz="quarter" idx="23" hasCustomPrompt="1"/>
          </p:nvPr>
        </p:nvSpPr>
        <p:spPr>
          <a:xfrm>
            <a:off x="3572658" y="2697534"/>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74" name="Straight Connector 73">
            <a:extLst>
              <a:ext uri="{FF2B5EF4-FFF2-40B4-BE49-F238E27FC236}">
                <a16:creationId xmlns:a16="http://schemas.microsoft.com/office/drawing/2014/main" id="{FC62D3ED-C3FC-3AF0-0A8E-E5926E428B36}"/>
              </a:ext>
            </a:extLst>
          </p:cNvPr>
          <p:cNvCxnSpPr/>
          <p:nvPr userDrawn="1"/>
        </p:nvCxnSpPr>
        <p:spPr>
          <a:xfrm>
            <a:off x="3572658" y="3035600"/>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75" name="Text Placeholder 35">
            <a:extLst>
              <a:ext uri="{FF2B5EF4-FFF2-40B4-BE49-F238E27FC236}">
                <a16:creationId xmlns:a16="http://schemas.microsoft.com/office/drawing/2014/main" id="{FDE3ED01-30D0-E8A4-2B1F-C3A0825179EC}"/>
              </a:ext>
            </a:extLst>
          </p:cNvPr>
          <p:cNvSpPr>
            <a:spLocks noGrp="1"/>
          </p:cNvSpPr>
          <p:nvPr>
            <p:ph type="body" sz="quarter" idx="24" hasCustomPrompt="1"/>
          </p:nvPr>
        </p:nvSpPr>
        <p:spPr>
          <a:xfrm>
            <a:off x="3572658" y="3130914"/>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76" name="Text Placeholder 35">
            <a:extLst>
              <a:ext uri="{FF2B5EF4-FFF2-40B4-BE49-F238E27FC236}">
                <a16:creationId xmlns:a16="http://schemas.microsoft.com/office/drawing/2014/main" id="{AB320911-2E7B-83B4-A827-51FA55FAC05A}"/>
              </a:ext>
            </a:extLst>
          </p:cNvPr>
          <p:cNvSpPr>
            <a:spLocks noGrp="1"/>
          </p:cNvSpPr>
          <p:nvPr>
            <p:ph type="body" sz="quarter" idx="25" hasCustomPrompt="1"/>
          </p:nvPr>
        </p:nvSpPr>
        <p:spPr>
          <a:xfrm>
            <a:off x="3433581" y="4146768"/>
            <a:ext cx="1301653"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0,000</a:t>
            </a:r>
          </a:p>
        </p:txBody>
      </p:sp>
      <p:sp>
        <p:nvSpPr>
          <p:cNvPr id="79" name="Text Placeholder 35">
            <a:extLst>
              <a:ext uri="{FF2B5EF4-FFF2-40B4-BE49-F238E27FC236}">
                <a16:creationId xmlns:a16="http://schemas.microsoft.com/office/drawing/2014/main" id="{347DD6B0-0B5A-B18D-2638-14F1F194868C}"/>
              </a:ext>
            </a:extLst>
          </p:cNvPr>
          <p:cNvSpPr>
            <a:spLocks noGrp="1"/>
          </p:cNvSpPr>
          <p:nvPr>
            <p:ph type="body" sz="quarter" idx="27" hasCustomPrompt="1"/>
          </p:nvPr>
        </p:nvSpPr>
        <p:spPr>
          <a:xfrm>
            <a:off x="3466900" y="4573531"/>
            <a:ext cx="1227771" cy="206945"/>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Copy goes here</a:t>
            </a:r>
          </a:p>
        </p:txBody>
      </p:sp>
      <p:sp>
        <p:nvSpPr>
          <p:cNvPr id="81" name="Text Placeholder 35">
            <a:extLst>
              <a:ext uri="{FF2B5EF4-FFF2-40B4-BE49-F238E27FC236}">
                <a16:creationId xmlns:a16="http://schemas.microsoft.com/office/drawing/2014/main" id="{733EDE94-6A63-CC03-CFF9-6776AE174CCA}"/>
              </a:ext>
            </a:extLst>
          </p:cNvPr>
          <p:cNvSpPr>
            <a:spLocks noGrp="1"/>
          </p:cNvSpPr>
          <p:nvPr>
            <p:ph type="body" sz="quarter" idx="28" hasCustomPrompt="1"/>
          </p:nvPr>
        </p:nvSpPr>
        <p:spPr>
          <a:xfrm>
            <a:off x="3407508" y="4871756"/>
            <a:ext cx="1327724"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0,000</a:t>
            </a:r>
          </a:p>
        </p:txBody>
      </p:sp>
      <p:sp>
        <p:nvSpPr>
          <p:cNvPr id="82" name="Text Placeholder 35">
            <a:extLst>
              <a:ext uri="{FF2B5EF4-FFF2-40B4-BE49-F238E27FC236}">
                <a16:creationId xmlns:a16="http://schemas.microsoft.com/office/drawing/2014/main" id="{A5E4690D-C5F5-ED5C-8D1B-3CB9247B4038}"/>
              </a:ext>
            </a:extLst>
          </p:cNvPr>
          <p:cNvSpPr>
            <a:spLocks noGrp="1"/>
          </p:cNvSpPr>
          <p:nvPr>
            <p:ph type="body" sz="quarter" idx="29" hasCustomPrompt="1"/>
          </p:nvPr>
        </p:nvSpPr>
        <p:spPr>
          <a:xfrm>
            <a:off x="3480172" y="5298519"/>
            <a:ext cx="1221743" cy="298225"/>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pic>
        <p:nvPicPr>
          <p:cNvPr id="83" name="Picture 82">
            <a:extLst>
              <a:ext uri="{FF2B5EF4-FFF2-40B4-BE49-F238E27FC236}">
                <a16:creationId xmlns:a16="http://schemas.microsoft.com/office/drawing/2014/main" id="{237AC079-626E-215A-8F7F-362D58FE7AE0}"/>
              </a:ext>
            </a:extLst>
          </p:cNvPr>
          <p:cNvPicPr>
            <a:picLocks noChangeAspect="1"/>
          </p:cNvPicPr>
          <p:nvPr userDrawn="1"/>
        </p:nvPicPr>
        <p:blipFill>
          <a:blip r:embed="rId4"/>
          <a:stretch>
            <a:fillRect/>
          </a:stretch>
        </p:blipFill>
        <p:spPr>
          <a:xfrm>
            <a:off x="2264508" y="3130914"/>
            <a:ext cx="1143000" cy="1244600"/>
          </a:xfrm>
          <a:prstGeom prst="rect">
            <a:avLst/>
          </a:prstGeom>
        </p:spPr>
      </p:pic>
      <p:cxnSp>
        <p:nvCxnSpPr>
          <p:cNvPr id="85" name="Straight Connector 84">
            <a:extLst>
              <a:ext uri="{FF2B5EF4-FFF2-40B4-BE49-F238E27FC236}">
                <a16:creationId xmlns:a16="http://schemas.microsoft.com/office/drawing/2014/main" id="{39176D0B-569A-DECE-69DC-4F4B7FEE9532}"/>
              </a:ext>
            </a:extLst>
          </p:cNvPr>
          <p:cNvCxnSpPr>
            <a:cxnSpLocks/>
          </p:cNvCxnSpPr>
          <p:nvPr userDrawn="1"/>
        </p:nvCxnSpPr>
        <p:spPr>
          <a:xfrm flipV="1">
            <a:off x="2834284" y="2306579"/>
            <a:ext cx="0" cy="729021"/>
          </a:xfrm>
          <a:prstGeom prst="line">
            <a:avLst/>
          </a:prstGeom>
          <a:ln w="127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079E327-6406-89D0-D9C0-415A2E10CE69}"/>
              </a:ext>
            </a:extLst>
          </p:cNvPr>
          <p:cNvCxnSpPr>
            <a:cxnSpLocks/>
          </p:cNvCxnSpPr>
          <p:nvPr userDrawn="1"/>
        </p:nvCxnSpPr>
        <p:spPr>
          <a:xfrm flipV="1">
            <a:off x="2834284" y="4474323"/>
            <a:ext cx="0" cy="1152898"/>
          </a:xfrm>
          <a:prstGeom prst="line">
            <a:avLst/>
          </a:prstGeom>
          <a:ln w="127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B3E9290-4196-920C-3CD3-A84FEE2022DF}"/>
              </a:ext>
            </a:extLst>
          </p:cNvPr>
          <p:cNvCxnSpPr/>
          <p:nvPr userDrawn="1"/>
        </p:nvCxnSpPr>
        <p:spPr>
          <a:xfrm>
            <a:off x="970102" y="3867462"/>
            <a:ext cx="1115985" cy="0"/>
          </a:xfrm>
          <a:prstGeom prst="line">
            <a:avLst/>
          </a:prstGeom>
          <a:ln w="127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F002708-BB83-16F1-3CD4-9D46BC79FB0D}"/>
              </a:ext>
            </a:extLst>
          </p:cNvPr>
          <p:cNvCxnSpPr/>
          <p:nvPr userDrawn="1"/>
        </p:nvCxnSpPr>
        <p:spPr>
          <a:xfrm>
            <a:off x="3585930" y="3867462"/>
            <a:ext cx="1115985" cy="0"/>
          </a:xfrm>
          <a:prstGeom prst="line">
            <a:avLst/>
          </a:prstGeom>
          <a:ln w="12700">
            <a:solidFill>
              <a:srgbClr val="D1D3D4"/>
            </a:solidFill>
          </a:ln>
        </p:spPr>
        <p:style>
          <a:lnRef idx="1">
            <a:schemeClr val="accent1"/>
          </a:lnRef>
          <a:fillRef idx="0">
            <a:schemeClr val="accent1"/>
          </a:fillRef>
          <a:effectRef idx="0">
            <a:schemeClr val="accent1"/>
          </a:effectRef>
          <a:fontRef idx="minor">
            <a:schemeClr val="tx1"/>
          </a:fontRef>
        </p:style>
      </p:cxnSp>
      <p:sp>
        <p:nvSpPr>
          <p:cNvPr id="93" name="Text Placeholder 35">
            <a:extLst>
              <a:ext uri="{FF2B5EF4-FFF2-40B4-BE49-F238E27FC236}">
                <a16:creationId xmlns:a16="http://schemas.microsoft.com/office/drawing/2014/main" id="{CF966548-0B52-A1F9-3166-C2FCBF94B97D}"/>
              </a:ext>
            </a:extLst>
          </p:cNvPr>
          <p:cNvSpPr>
            <a:spLocks noGrp="1"/>
          </p:cNvSpPr>
          <p:nvPr>
            <p:ph type="body" sz="quarter" idx="30" hasCustomPrompt="1"/>
          </p:nvPr>
        </p:nvSpPr>
        <p:spPr>
          <a:xfrm>
            <a:off x="7490086" y="2306579"/>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94" name="Text Placeholder 35">
            <a:extLst>
              <a:ext uri="{FF2B5EF4-FFF2-40B4-BE49-F238E27FC236}">
                <a16:creationId xmlns:a16="http://schemas.microsoft.com/office/drawing/2014/main" id="{306D5788-AE66-368A-2150-467F64FDD172}"/>
              </a:ext>
            </a:extLst>
          </p:cNvPr>
          <p:cNvSpPr>
            <a:spLocks noGrp="1"/>
          </p:cNvSpPr>
          <p:nvPr>
            <p:ph type="body" sz="quarter" idx="31" hasCustomPrompt="1"/>
          </p:nvPr>
        </p:nvSpPr>
        <p:spPr>
          <a:xfrm>
            <a:off x="7490086" y="2697534"/>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95" name="Straight Connector 94">
            <a:extLst>
              <a:ext uri="{FF2B5EF4-FFF2-40B4-BE49-F238E27FC236}">
                <a16:creationId xmlns:a16="http://schemas.microsoft.com/office/drawing/2014/main" id="{2B7374F2-BE87-E438-08E7-BE2C576883AB}"/>
              </a:ext>
            </a:extLst>
          </p:cNvPr>
          <p:cNvCxnSpPr/>
          <p:nvPr userDrawn="1"/>
        </p:nvCxnSpPr>
        <p:spPr>
          <a:xfrm>
            <a:off x="7490086" y="3035600"/>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96" name="Text Placeholder 35">
            <a:extLst>
              <a:ext uri="{FF2B5EF4-FFF2-40B4-BE49-F238E27FC236}">
                <a16:creationId xmlns:a16="http://schemas.microsoft.com/office/drawing/2014/main" id="{C314B5EB-3D02-CA9B-8330-FD543975AA07}"/>
              </a:ext>
            </a:extLst>
          </p:cNvPr>
          <p:cNvSpPr>
            <a:spLocks noGrp="1"/>
          </p:cNvSpPr>
          <p:nvPr>
            <p:ph type="body" sz="quarter" idx="32" hasCustomPrompt="1"/>
          </p:nvPr>
        </p:nvSpPr>
        <p:spPr>
          <a:xfrm>
            <a:off x="7490086" y="3130914"/>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97" name="Text Placeholder 35">
            <a:extLst>
              <a:ext uri="{FF2B5EF4-FFF2-40B4-BE49-F238E27FC236}">
                <a16:creationId xmlns:a16="http://schemas.microsoft.com/office/drawing/2014/main" id="{369958AA-19BC-9820-53A3-E56C33729D18}"/>
              </a:ext>
            </a:extLst>
          </p:cNvPr>
          <p:cNvSpPr>
            <a:spLocks noGrp="1"/>
          </p:cNvSpPr>
          <p:nvPr>
            <p:ph type="body" sz="quarter" idx="33" hasCustomPrompt="1"/>
          </p:nvPr>
        </p:nvSpPr>
        <p:spPr>
          <a:xfrm>
            <a:off x="7476814" y="4474323"/>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98" name="Text Placeholder 35">
            <a:extLst>
              <a:ext uri="{FF2B5EF4-FFF2-40B4-BE49-F238E27FC236}">
                <a16:creationId xmlns:a16="http://schemas.microsoft.com/office/drawing/2014/main" id="{FDC9C97F-0A46-ACA5-8250-77557E2913B6}"/>
              </a:ext>
            </a:extLst>
          </p:cNvPr>
          <p:cNvSpPr>
            <a:spLocks noGrp="1"/>
          </p:cNvSpPr>
          <p:nvPr>
            <p:ph type="body" sz="quarter" idx="34" hasCustomPrompt="1"/>
          </p:nvPr>
        </p:nvSpPr>
        <p:spPr>
          <a:xfrm>
            <a:off x="7476814" y="4865278"/>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99" name="Straight Connector 98">
            <a:extLst>
              <a:ext uri="{FF2B5EF4-FFF2-40B4-BE49-F238E27FC236}">
                <a16:creationId xmlns:a16="http://schemas.microsoft.com/office/drawing/2014/main" id="{F865ED15-B2F5-3BA3-7B23-E223FE14BED0}"/>
              </a:ext>
            </a:extLst>
          </p:cNvPr>
          <p:cNvCxnSpPr/>
          <p:nvPr userDrawn="1"/>
        </p:nvCxnSpPr>
        <p:spPr>
          <a:xfrm>
            <a:off x="7476814" y="5203344"/>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100" name="Text Placeholder 35">
            <a:extLst>
              <a:ext uri="{FF2B5EF4-FFF2-40B4-BE49-F238E27FC236}">
                <a16:creationId xmlns:a16="http://schemas.microsoft.com/office/drawing/2014/main" id="{EE7A45C4-F729-6580-7279-A6148B01B09A}"/>
              </a:ext>
            </a:extLst>
          </p:cNvPr>
          <p:cNvSpPr>
            <a:spLocks noGrp="1"/>
          </p:cNvSpPr>
          <p:nvPr>
            <p:ph type="body" sz="quarter" idx="35" hasCustomPrompt="1"/>
          </p:nvPr>
        </p:nvSpPr>
        <p:spPr>
          <a:xfrm>
            <a:off x="7476814" y="5298658"/>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101" name="Text Placeholder 35">
            <a:extLst>
              <a:ext uri="{FF2B5EF4-FFF2-40B4-BE49-F238E27FC236}">
                <a16:creationId xmlns:a16="http://schemas.microsoft.com/office/drawing/2014/main" id="{F3D33E88-A061-66C1-9D35-F834B5497B14}"/>
              </a:ext>
            </a:extLst>
          </p:cNvPr>
          <p:cNvSpPr>
            <a:spLocks noGrp="1"/>
          </p:cNvSpPr>
          <p:nvPr>
            <p:ph type="body" sz="quarter" idx="36" hasCustomPrompt="1"/>
          </p:nvPr>
        </p:nvSpPr>
        <p:spPr>
          <a:xfrm>
            <a:off x="10092642" y="2306579"/>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102" name="Text Placeholder 35">
            <a:extLst>
              <a:ext uri="{FF2B5EF4-FFF2-40B4-BE49-F238E27FC236}">
                <a16:creationId xmlns:a16="http://schemas.microsoft.com/office/drawing/2014/main" id="{D00B2682-D4D6-7A74-A953-CDEB0F01EC82}"/>
              </a:ext>
            </a:extLst>
          </p:cNvPr>
          <p:cNvSpPr>
            <a:spLocks noGrp="1"/>
          </p:cNvSpPr>
          <p:nvPr>
            <p:ph type="body" sz="quarter" idx="37" hasCustomPrompt="1"/>
          </p:nvPr>
        </p:nvSpPr>
        <p:spPr>
          <a:xfrm>
            <a:off x="10092642" y="2697534"/>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103" name="Straight Connector 102">
            <a:extLst>
              <a:ext uri="{FF2B5EF4-FFF2-40B4-BE49-F238E27FC236}">
                <a16:creationId xmlns:a16="http://schemas.microsoft.com/office/drawing/2014/main" id="{D43A182A-2C32-4834-0711-66353E846650}"/>
              </a:ext>
            </a:extLst>
          </p:cNvPr>
          <p:cNvCxnSpPr/>
          <p:nvPr userDrawn="1"/>
        </p:nvCxnSpPr>
        <p:spPr>
          <a:xfrm>
            <a:off x="10092642" y="3035600"/>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104" name="Text Placeholder 35">
            <a:extLst>
              <a:ext uri="{FF2B5EF4-FFF2-40B4-BE49-F238E27FC236}">
                <a16:creationId xmlns:a16="http://schemas.microsoft.com/office/drawing/2014/main" id="{EF7EF849-2967-ABFC-C13D-092A31ECA30B}"/>
              </a:ext>
            </a:extLst>
          </p:cNvPr>
          <p:cNvSpPr>
            <a:spLocks noGrp="1"/>
          </p:cNvSpPr>
          <p:nvPr>
            <p:ph type="body" sz="quarter" idx="38" hasCustomPrompt="1"/>
          </p:nvPr>
        </p:nvSpPr>
        <p:spPr>
          <a:xfrm>
            <a:off x="10092642" y="3130914"/>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105" name="Text Placeholder 35">
            <a:extLst>
              <a:ext uri="{FF2B5EF4-FFF2-40B4-BE49-F238E27FC236}">
                <a16:creationId xmlns:a16="http://schemas.microsoft.com/office/drawing/2014/main" id="{F17A5DA4-EA7D-7E0A-1967-3E06DFCAAE49}"/>
              </a:ext>
            </a:extLst>
          </p:cNvPr>
          <p:cNvSpPr>
            <a:spLocks noGrp="1"/>
          </p:cNvSpPr>
          <p:nvPr>
            <p:ph type="body" sz="quarter" idx="39" hasCustomPrompt="1"/>
          </p:nvPr>
        </p:nvSpPr>
        <p:spPr>
          <a:xfrm>
            <a:off x="9956648" y="4146768"/>
            <a:ext cx="1287165"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0,000</a:t>
            </a:r>
          </a:p>
        </p:txBody>
      </p:sp>
      <p:sp>
        <p:nvSpPr>
          <p:cNvPr id="106" name="Text Placeholder 35">
            <a:extLst>
              <a:ext uri="{FF2B5EF4-FFF2-40B4-BE49-F238E27FC236}">
                <a16:creationId xmlns:a16="http://schemas.microsoft.com/office/drawing/2014/main" id="{E51A38CF-F5D7-75C6-20DD-9A053B9C557D}"/>
              </a:ext>
            </a:extLst>
          </p:cNvPr>
          <p:cNvSpPr>
            <a:spLocks noGrp="1"/>
          </p:cNvSpPr>
          <p:nvPr>
            <p:ph type="body" sz="quarter" idx="40" hasCustomPrompt="1"/>
          </p:nvPr>
        </p:nvSpPr>
        <p:spPr>
          <a:xfrm>
            <a:off x="9986884" y="4573531"/>
            <a:ext cx="1235015" cy="206945"/>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Copy goes here</a:t>
            </a:r>
          </a:p>
        </p:txBody>
      </p:sp>
      <p:sp>
        <p:nvSpPr>
          <p:cNvPr id="107" name="Text Placeholder 35">
            <a:extLst>
              <a:ext uri="{FF2B5EF4-FFF2-40B4-BE49-F238E27FC236}">
                <a16:creationId xmlns:a16="http://schemas.microsoft.com/office/drawing/2014/main" id="{3E5D8F50-53E1-43A6-C32F-13EA0FB0AA7E}"/>
              </a:ext>
            </a:extLst>
          </p:cNvPr>
          <p:cNvSpPr>
            <a:spLocks noGrp="1"/>
          </p:cNvSpPr>
          <p:nvPr>
            <p:ph type="body" sz="quarter" idx="41" hasCustomPrompt="1"/>
          </p:nvPr>
        </p:nvSpPr>
        <p:spPr>
          <a:xfrm>
            <a:off x="9971225" y="4871756"/>
            <a:ext cx="1258009"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0,000</a:t>
            </a:r>
          </a:p>
        </p:txBody>
      </p:sp>
      <p:sp>
        <p:nvSpPr>
          <p:cNvPr id="108" name="Text Placeholder 35">
            <a:extLst>
              <a:ext uri="{FF2B5EF4-FFF2-40B4-BE49-F238E27FC236}">
                <a16:creationId xmlns:a16="http://schemas.microsoft.com/office/drawing/2014/main" id="{35E3539F-E9F3-66BB-49F8-7B2B08D526D8}"/>
              </a:ext>
            </a:extLst>
          </p:cNvPr>
          <p:cNvSpPr>
            <a:spLocks noGrp="1"/>
          </p:cNvSpPr>
          <p:nvPr>
            <p:ph type="body" sz="quarter" idx="42" hasCustomPrompt="1"/>
          </p:nvPr>
        </p:nvSpPr>
        <p:spPr>
          <a:xfrm>
            <a:off x="10000156" y="5298519"/>
            <a:ext cx="1221743" cy="298225"/>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pic>
        <p:nvPicPr>
          <p:cNvPr id="109" name="Picture 108">
            <a:extLst>
              <a:ext uri="{FF2B5EF4-FFF2-40B4-BE49-F238E27FC236}">
                <a16:creationId xmlns:a16="http://schemas.microsoft.com/office/drawing/2014/main" id="{0BD3ABFC-8431-AFCF-F4F0-F7BF710129C4}"/>
              </a:ext>
            </a:extLst>
          </p:cNvPr>
          <p:cNvPicPr>
            <a:picLocks noChangeAspect="1"/>
          </p:cNvPicPr>
          <p:nvPr userDrawn="1"/>
        </p:nvPicPr>
        <p:blipFill>
          <a:blip r:embed="rId4"/>
          <a:stretch>
            <a:fillRect/>
          </a:stretch>
        </p:blipFill>
        <p:spPr>
          <a:xfrm>
            <a:off x="8784492" y="3130914"/>
            <a:ext cx="1143000" cy="1244600"/>
          </a:xfrm>
          <a:prstGeom prst="rect">
            <a:avLst/>
          </a:prstGeom>
        </p:spPr>
      </p:pic>
      <p:cxnSp>
        <p:nvCxnSpPr>
          <p:cNvPr id="110" name="Straight Connector 109">
            <a:extLst>
              <a:ext uri="{FF2B5EF4-FFF2-40B4-BE49-F238E27FC236}">
                <a16:creationId xmlns:a16="http://schemas.microsoft.com/office/drawing/2014/main" id="{B4C86318-8965-4B01-A844-003FE058A878}"/>
              </a:ext>
            </a:extLst>
          </p:cNvPr>
          <p:cNvCxnSpPr>
            <a:cxnSpLocks/>
          </p:cNvCxnSpPr>
          <p:nvPr userDrawn="1"/>
        </p:nvCxnSpPr>
        <p:spPr>
          <a:xfrm flipV="1">
            <a:off x="9354268" y="2306579"/>
            <a:ext cx="0" cy="729021"/>
          </a:xfrm>
          <a:prstGeom prst="line">
            <a:avLst/>
          </a:prstGeom>
          <a:ln w="127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7C57BB8-C8F0-32B2-B145-9EF321C764F8}"/>
              </a:ext>
            </a:extLst>
          </p:cNvPr>
          <p:cNvCxnSpPr>
            <a:cxnSpLocks/>
          </p:cNvCxnSpPr>
          <p:nvPr userDrawn="1"/>
        </p:nvCxnSpPr>
        <p:spPr>
          <a:xfrm flipV="1">
            <a:off x="9354268" y="4474323"/>
            <a:ext cx="0" cy="1152898"/>
          </a:xfrm>
          <a:prstGeom prst="line">
            <a:avLst/>
          </a:prstGeom>
          <a:ln w="127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6E44F46-1E3E-24E7-991C-92B8CB66FBEF}"/>
              </a:ext>
            </a:extLst>
          </p:cNvPr>
          <p:cNvCxnSpPr/>
          <p:nvPr userDrawn="1"/>
        </p:nvCxnSpPr>
        <p:spPr>
          <a:xfrm>
            <a:off x="7490086" y="3867462"/>
            <a:ext cx="1115985" cy="0"/>
          </a:xfrm>
          <a:prstGeom prst="line">
            <a:avLst/>
          </a:prstGeom>
          <a:ln w="12700">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1EACCA5-E961-7EC8-E8FA-057D8AE6BA4F}"/>
              </a:ext>
            </a:extLst>
          </p:cNvPr>
          <p:cNvCxnSpPr/>
          <p:nvPr userDrawn="1"/>
        </p:nvCxnSpPr>
        <p:spPr>
          <a:xfrm>
            <a:off x="10105914" y="3867462"/>
            <a:ext cx="1115985" cy="0"/>
          </a:xfrm>
          <a:prstGeom prst="line">
            <a:avLst/>
          </a:prstGeom>
          <a:ln w="12700">
            <a:solidFill>
              <a:srgbClr val="D1D3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24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Layout No Logo">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6D3F500E-0CE0-37CD-8D97-58ADF2889D89}"/>
              </a:ext>
            </a:extLst>
          </p:cNvPr>
          <p:cNvSpPr>
            <a:spLocks noGrp="1"/>
          </p:cNvSpPr>
          <p:nvPr>
            <p:ph type="body" sz="quarter" idx="11" hasCustomPrompt="1"/>
          </p:nvPr>
        </p:nvSpPr>
        <p:spPr>
          <a:xfrm>
            <a:off x="2042856" y="353668"/>
            <a:ext cx="8106288" cy="37653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TITLE TEXT GOES HERE</a:t>
            </a:r>
          </a:p>
        </p:txBody>
      </p:sp>
      <p:sp>
        <p:nvSpPr>
          <p:cNvPr id="33" name="Rectangle 32">
            <a:extLst>
              <a:ext uri="{FF2B5EF4-FFF2-40B4-BE49-F238E27FC236}">
                <a16:creationId xmlns:a16="http://schemas.microsoft.com/office/drawing/2014/main" id="{02FE9BC7-1BDC-A926-6825-90AB3040DC78}"/>
              </a:ext>
            </a:extLst>
          </p:cNvPr>
          <p:cNvSpPr/>
          <p:nvPr userDrawn="1"/>
        </p:nvSpPr>
        <p:spPr>
          <a:xfrm>
            <a:off x="1334964" y="1199213"/>
            <a:ext cx="2992617" cy="494676"/>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CCAE2C1-1F0F-C7EF-105B-6A97248F3422}"/>
              </a:ext>
            </a:extLst>
          </p:cNvPr>
          <p:cNvSpPr/>
          <p:nvPr userDrawn="1"/>
        </p:nvSpPr>
        <p:spPr>
          <a:xfrm>
            <a:off x="7864419" y="1199213"/>
            <a:ext cx="2992617" cy="4946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0">
            <a:extLst>
              <a:ext uri="{FF2B5EF4-FFF2-40B4-BE49-F238E27FC236}">
                <a16:creationId xmlns:a16="http://schemas.microsoft.com/office/drawing/2014/main" id="{5096296C-FA50-39A1-B5C1-EFECF77B300F}"/>
              </a:ext>
            </a:extLst>
          </p:cNvPr>
          <p:cNvSpPr>
            <a:spLocks noGrp="1"/>
          </p:cNvSpPr>
          <p:nvPr>
            <p:ph type="body" sz="quarter" idx="14" hasCustomPrompt="1"/>
          </p:nvPr>
        </p:nvSpPr>
        <p:spPr>
          <a:xfrm>
            <a:off x="1334963" y="1329655"/>
            <a:ext cx="2992618" cy="233792"/>
          </a:xfrm>
          <a:prstGeom prst="rect">
            <a:avLst/>
          </a:prstGeom>
        </p:spPr>
        <p:txBody>
          <a:bodyPr/>
          <a:lstStyle>
            <a:lvl1pPr marL="0" indent="0" algn="ctr">
              <a:buNone/>
              <a:defRPr sz="14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40" name="Text Placeholder 30">
            <a:extLst>
              <a:ext uri="{FF2B5EF4-FFF2-40B4-BE49-F238E27FC236}">
                <a16:creationId xmlns:a16="http://schemas.microsoft.com/office/drawing/2014/main" id="{36F374EF-7CAE-90F4-989F-6C84C754DEEE}"/>
              </a:ext>
            </a:extLst>
          </p:cNvPr>
          <p:cNvSpPr>
            <a:spLocks noGrp="1"/>
          </p:cNvSpPr>
          <p:nvPr>
            <p:ph type="body" sz="quarter" idx="15" hasCustomPrompt="1"/>
          </p:nvPr>
        </p:nvSpPr>
        <p:spPr>
          <a:xfrm>
            <a:off x="7864417" y="1329655"/>
            <a:ext cx="2992618" cy="233792"/>
          </a:xfrm>
          <a:prstGeom prst="rect">
            <a:avLst/>
          </a:prstGeom>
        </p:spPr>
        <p:txBody>
          <a:bodyPr/>
          <a:lstStyle>
            <a:lvl1pPr marL="0" indent="0" algn="ctr">
              <a:buNone/>
              <a:defRPr sz="14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cxnSp>
        <p:nvCxnSpPr>
          <p:cNvPr id="52" name="Straight Connector 51">
            <a:extLst>
              <a:ext uri="{FF2B5EF4-FFF2-40B4-BE49-F238E27FC236}">
                <a16:creationId xmlns:a16="http://schemas.microsoft.com/office/drawing/2014/main" id="{A0905CA7-B502-7609-1698-60F03765F961}"/>
              </a:ext>
            </a:extLst>
          </p:cNvPr>
          <p:cNvCxnSpPr>
            <a:cxnSpLocks/>
          </p:cNvCxnSpPr>
          <p:nvPr userDrawn="1"/>
        </p:nvCxnSpPr>
        <p:spPr>
          <a:xfrm>
            <a:off x="6096000" y="1446551"/>
            <a:ext cx="0" cy="4841823"/>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F7BA263-E1FE-1173-4398-2FFD1859068B}"/>
              </a:ext>
            </a:extLst>
          </p:cNvPr>
          <p:cNvCxnSpPr>
            <a:cxnSpLocks/>
          </p:cNvCxnSpPr>
          <p:nvPr userDrawn="1"/>
        </p:nvCxnSpPr>
        <p:spPr>
          <a:xfrm>
            <a:off x="4701915" y="1446551"/>
            <a:ext cx="2788171"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73467DC-9A72-0E45-1564-C0F900A73667}"/>
              </a:ext>
            </a:extLst>
          </p:cNvPr>
          <p:cNvCxnSpPr>
            <a:cxnSpLocks/>
          </p:cNvCxnSpPr>
          <p:nvPr userDrawn="1"/>
        </p:nvCxnSpPr>
        <p:spPr>
          <a:xfrm>
            <a:off x="-12492" y="1446551"/>
            <a:ext cx="1129259"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EC57A-9515-615D-5735-BFF06F25DCB2}"/>
              </a:ext>
            </a:extLst>
          </p:cNvPr>
          <p:cNvCxnSpPr>
            <a:cxnSpLocks/>
          </p:cNvCxnSpPr>
          <p:nvPr userDrawn="1"/>
        </p:nvCxnSpPr>
        <p:spPr>
          <a:xfrm>
            <a:off x="11062741" y="1446551"/>
            <a:ext cx="1129259"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sp>
        <p:nvSpPr>
          <p:cNvPr id="63" name="Text Placeholder 35">
            <a:extLst>
              <a:ext uri="{FF2B5EF4-FFF2-40B4-BE49-F238E27FC236}">
                <a16:creationId xmlns:a16="http://schemas.microsoft.com/office/drawing/2014/main" id="{1BA618C5-7711-9E6A-A1E4-DFF4245A20FD}"/>
              </a:ext>
            </a:extLst>
          </p:cNvPr>
          <p:cNvSpPr>
            <a:spLocks noGrp="1"/>
          </p:cNvSpPr>
          <p:nvPr>
            <p:ph type="body" sz="quarter" idx="16" hasCustomPrompt="1"/>
          </p:nvPr>
        </p:nvSpPr>
        <p:spPr>
          <a:xfrm>
            <a:off x="970102" y="2306579"/>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64" name="Text Placeholder 35">
            <a:extLst>
              <a:ext uri="{FF2B5EF4-FFF2-40B4-BE49-F238E27FC236}">
                <a16:creationId xmlns:a16="http://schemas.microsoft.com/office/drawing/2014/main" id="{34649EFC-45FA-5C5E-9739-F30A3E4A306C}"/>
              </a:ext>
            </a:extLst>
          </p:cNvPr>
          <p:cNvSpPr>
            <a:spLocks noGrp="1"/>
          </p:cNvSpPr>
          <p:nvPr>
            <p:ph type="body" sz="quarter" idx="17" hasCustomPrompt="1"/>
          </p:nvPr>
        </p:nvSpPr>
        <p:spPr>
          <a:xfrm>
            <a:off x="970102" y="2697534"/>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66" name="Straight Connector 65">
            <a:extLst>
              <a:ext uri="{FF2B5EF4-FFF2-40B4-BE49-F238E27FC236}">
                <a16:creationId xmlns:a16="http://schemas.microsoft.com/office/drawing/2014/main" id="{8AEACA0C-204E-EC37-F271-5494434FCD4E}"/>
              </a:ext>
            </a:extLst>
          </p:cNvPr>
          <p:cNvCxnSpPr/>
          <p:nvPr userDrawn="1"/>
        </p:nvCxnSpPr>
        <p:spPr>
          <a:xfrm>
            <a:off x="970102" y="3035600"/>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67" name="Text Placeholder 35">
            <a:extLst>
              <a:ext uri="{FF2B5EF4-FFF2-40B4-BE49-F238E27FC236}">
                <a16:creationId xmlns:a16="http://schemas.microsoft.com/office/drawing/2014/main" id="{3239D897-2322-3B9F-440E-F69DE3D6AE74}"/>
              </a:ext>
            </a:extLst>
          </p:cNvPr>
          <p:cNvSpPr>
            <a:spLocks noGrp="1"/>
          </p:cNvSpPr>
          <p:nvPr>
            <p:ph type="body" sz="quarter" idx="18" hasCustomPrompt="1"/>
          </p:nvPr>
        </p:nvSpPr>
        <p:spPr>
          <a:xfrm>
            <a:off x="970102" y="3130914"/>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68" name="Text Placeholder 35">
            <a:extLst>
              <a:ext uri="{FF2B5EF4-FFF2-40B4-BE49-F238E27FC236}">
                <a16:creationId xmlns:a16="http://schemas.microsoft.com/office/drawing/2014/main" id="{5887CC98-2A63-2F0E-5E58-D28F9766BA45}"/>
              </a:ext>
            </a:extLst>
          </p:cNvPr>
          <p:cNvSpPr>
            <a:spLocks noGrp="1"/>
          </p:cNvSpPr>
          <p:nvPr>
            <p:ph type="body" sz="quarter" idx="19" hasCustomPrompt="1"/>
          </p:nvPr>
        </p:nvSpPr>
        <p:spPr>
          <a:xfrm>
            <a:off x="956830" y="4474323"/>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69" name="Text Placeholder 35">
            <a:extLst>
              <a:ext uri="{FF2B5EF4-FFF2-40B4-BE49-F238E27FC236}">
                <a16:creationId xmlns:a16="http://schemas.microsoft.com/office/drawing/2014/main" id="{D00BE693-F697-6F78-A06E-3CB2BFACACAD}"/>
              </a:ext>
            </a:extLst>
          </p:cNvPr>
          <p:cNvSpPr>
            <a:spLocks noGrp="1"/>
          </p:cNvSpPr>
          <p:nvPr>
            <p:ph type="body" sz="quarter" idx="20" hasCustomPrompt="1"/>
          </p:nvPr>
        </p:nvSpPr>
        <p:spPr>
          <a:xfrm>
            <a:off x="956830" y="4865278"/>
            <a:ext cx="1129257" cy="242753"/>
          </a:xfrm>
          <a:prstGeom prst="rect">
            <a:avLst/>
          </a:prstGeom>
        </p:spPr>
        <p:txBody>
          <a:bodyPr/>
          <a:lstStyle>
            <a:lvl1pPr marL="0" indent="0" algn="ctr">
              <a:buNone/>
              <a:defRPr sz="1600" b="0" i="0">
                <a:solidFill>
                  <a:srgbClr val="002B5F"/>
                </a:solidFill>
                <a:latin typeface="Avenir Medium" panose="02000503020000020003" pitchFamily="2" charset="0"/>
              </a:defRPr>
            </a:lvl1pPr>
          </a:lstStyle>
          <a:p>
            <a:pPr lvl="0"/>
            <a:r>
              <a:rPr lang="en-US"/>
              <a:t>MILLION</a:t>
            </a:r>
          </a:p>
        </p:txBody>
      </p:sp>
      <p:cxnSp>
        <p:nvCxnSpPr>
          <p:cNvPr id="70" name="Straight Connector 69">
            <a:extLst>
              <a:ext uri="{FF2B5EF4-FFF2-40B4-BE49-F238E27FC236}">
                <a16:creationId xmlns:a16="http://schemas.microsoft.com/office/drawing/2014/main" id="{94A090A3-3DC6-35D7-0607-0C9648AFDBCA}"/>
              </a:ext>
            </a:extLst>
          </p:cNvPr>
          <p:cNvCxnSpPr/>
          <p:nvPr userDrawn="1"/>
        </p:nvCxnSpPr>
        <p:spPr>
          <a:xfrm>
            <a:off x="956830" y="5203344"/>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71" name="Text Placeholder 35">
            <a:extLst>
              <a:ext uri="{FF2B5EF4-FFF2-40B4-BE49-F238E27FC236}">
                <a16:creationId xmlns:a16="http://schemas.microsoft.com/office/drawing/2014/main" id="{6D173CFC-6AFB-8442-005C-E1B817EC13E4}"/>
              </a:ext>
            </a:extLst>
          </p:cNvPr>
          <p:cNvSpPr>
            <a:spLocks noGrp="1"/>
          </p:cNvSpPr>
          <p:nvPr>
            <p:ph type="body" sz="quarter" idx="21" hasCustomPrompt="1"/>
          </p:nvPr>
        </p:nvSpPr>
        <p:spPr>
          <a:xfrm>
            <a:off x="956830" y="5298658"/>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72" name="Text Placeholder 35">
            <a:extLst>
              <a:ext uri="{FF2B5EF4-FFF2-40B4-BE49-F238E27FC236}">
                <a16:creationId xmlns:a16="http://schemas.microsoft.com/office/drawing/2014/main" id="{38EACDF7-B33D-3698-D160-C25F0AE2C69A}"/>
              </a:ext>
            </a:extLst>
          </p:cNvPr>
          <p:cNvSpPr>
            <a:spLocks noGrp="1"/>
          </p:cNvSpPr>
          <p:nvPr>
            <p:ph type="body" sz="quarter" idx="22" hasCustomPrompt="1"/>
          </p:nvPr>
        </p:nvSpPr>
        <p:spPr>
          <a:xfrm>
            <a:off x="3572658" y="2306579"/>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73" name="Text Placeholder 35">
            <a:extLst>
              <a:ext uri="{FF2B5EF4-FFF2-40B4-BE49-F238E27FC236}">
                <a16:creationId xmlns:a16="http://schemas.microsoft.com/office/drawing/2014/main" id="{FDD799E9-4B66-7496-8BDE-A6C7D1A7A7EE}"/>
              </a:ext>
            </a:extLst>
          </p:cNvPr>
          <p:cNvSpPr>
            <a:spLocks noGrp="1"/>
          </p:cNvSpPr>
          <p:nvPr>
            <p:ph type="body" sz="quarter" idx="23" hasCustomPrompt="1"/>
          </p:nvPr>
        </p:nvSpPr>
        <p:spPr>
          <a:xfrm>
            <a:off x="3572658" y="2697534"/>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74" name="Straight Connector 73">
            <a:extLst>
              <a:ext uri="{FF2B5EF4-FFF2-40B4-BE49-F238E27FC236}">
                <a16:creationId xmlns:a16="http://schemas.microsoft.com/office/drawing/2014/main" id="{FC62D3ED-C3FC-3AF0-0A8E-E5926E428B36}"/>
              </a:ext>
            </a:extLst>
          </p:cNvPr>
          <p:cNvCxnSpPr/>
          <p:nvPr userDrawn="1"/>
        </p:nvCxnSpPr>
        <p:spPr>
          <a:xfrm>
            <a:off x="3572658" y="3035600"/>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75" name="Text Placeholder 35">
            <a:extLst>
              <a:ext uri="{FF2B5EF4-FFF2-40B4-BE49-F238E27FC236}">
                <a16:creationId xmlns:a16="http://schemas.microsoft.com/office/drawing/2014/main" id="{FDE3ED01-30D0-E8A4-2B1F-C3A0825179EC}"/>
              </a:ext>
            </a:extLst>
          </p:cNvPr>
          <p:cNvSpPr>
            <a:spLocks noGrp="1"/>
          </p:cNvSpPr>
          <p:nvPr>
            <p:ph type="body" sz="quarter" idx="24" hasCustomPrompt="1"/>
          </p:nvPr>
        </p:nvSpPr>
        <p:spPr>
          <a:xfrm>
            <a:off x="3572658" y="3130914"/>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76" name="Text Placeholder 35">
            <a:extLst>
              <a:ext uri="{FF2B5EF4-FFF2-40B4-BE49-F238E27FC236}">
                <a16:creationId xmlns:a16="http://schemas.microsoft.com/office/drawing/2014/main" id="{AB320911-2E7B-83B4-A827-51FA55FAC05A}"/>
              </a:ext>
            </a:extLst>
          </p:cNvPr>
          <p:cNvSpPr>
            <a:spLocks noGrp="1"/>
          </p:cNvSpPr>
          <p:nvPr>
            <p:ph type="body" sz="quarter" idx="25" hasCustomPrompt="1"/>
          </p:nvPr>
        </p:nvSpPr>
        <p:spPr>
          <a:xfrm>
            <a:off x="3460955" y="4146768"/>
            <a:ext cx="1273449"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0,000</a:t>
            </a:r>
          </a:p>
        </p:txBody>
      </p:sp>
      <p:sp>
        <p:nvSpPr>
          <p:cNvPr id="79" name="Text Placeholder 35">
            <a:extLst>
              <a:ext uri="{FF2B5EF4-FFF2-40B4-BE49-F238E27FC236}">
                <a16:creationId xmlns:a16="http://schemas.microsoft.com/office/drawing/2014/main" id="{347DD6B0-0B5A-B18D-2638-14F1F194868C}"/>
              </a:ext>
            </a:extLst>
          </p:cNvPr>
          <p:cNvSpPr>
            <a:spLocks noGrp="1"/>
          </p:cNvSpPr>
          <p:nvPr>
            <p:ph type="body" sz="quarter" idx="27" hasCustomPrompt="1"/>
          </p:nvPr>
        </p:nvSpPr>
        <p:spPr>
          <a:xfrm>
            <a:off x="3466900" y="4573531"/>
            <a:ext cx="1227771" cy="206945"/>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Copy goes here</a:t>
            </a:r>
          </a:p>
        </p:txBody>
      </p:sp>
      <p:sp>
        <p:nvSpPr>
          <p:cNvPr id="81" name="Text Placeholder 35">
            <a:extLst>
              <a:ext uri="{FF2B5EF4-FFF2-40B4-BE49-F238E27FC236}">
                <a16:creationId xmlns:a16="http://schemas.microsoft.com/office/drawing/2014/main" id="{733EDE94-6A63-CC03-CFF9-6776AE174CCA}"/>
              </a:ext>
            </a:extLst>
          </p:cNvPr>
          <p:cNvSpPr>
            <a:spLocks noGrp="1"/>
          </p:cNvSpPr>
          <p:nvPr>
            <p:ph type="body" sz="quarter" idx="28" hasCustomPrompt="1"/>
          </p:nvPr>
        </p:nvSpPr>
        <p:spPr>
          <a:xfrm>
            <a:off x="3458133" y="4871756"/>
            <a:ext cx="1273449"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0,000</a:t>
            </a:r>
          </a:p>
        </p:txBody>
      </p:sp>
      <p:sp>
        <p:nvSpPr>
          <p:cNvPr id="82" name="Text Placeholder 35">
            <a:extLst>
              <a:ext uri="{FF2B5EF4-FFF2-40B4-BE49-F238E27FC236}">
                <a16:creationId xmlns:a16="http://schemas.microsoft.com/office/drawing/2014/main" id="{A5E4690D-C5F5-ED5C-8D1B-3CB9247B4038}"/>
              </a:ext>
            </a:extLst>
          </p:cNvPr>
          <p:cNvSpPr>
            <a:spLocks noGrp="1"/>
          </p:cNvSpPr>
          <p:nvPr>
            <p:ph type="body" sz="quarter" idx="29" hasCustomPrompt="1"/>
          </p:nvPr>
        </p:nvSpPr>
        <p:spPr>
          <a:xfrm>
            <a:off x="3480172" y="5298519"/>
            <a:ext cx="1221743" cy="298225"/>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93" name="Text Placeholder 35">
            <a:extLst>
              <a:ext uri="{FF2B5EF4-FFF2-40B4-BE49-F238E27FC236}">
                <a16:creationId xmlns:a16="http://schemas.microsoft.com/office/drawing/2014/main" id="{CF966548-0B52-A1F9-3166-C2FCBF94B97D}"/>
              </a:ext>
            </a:extLst>
          </p:cNvPr>
          <p:cNvSpPr>
            <a:spLocks noGrp="1"/>
          </p:cNvSpPr>
          <p:nvPr>
            <p:ph type="body" sz="quarter" idx="30" hasCustomPrompt="1"/>
          </p:nvPr>
        </p:nvSpPr>
        <p:spPr>
          <a:xfrm>
            <a:off x="7490086" y="2306579"/>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94" name="Text Placeholder 35">
            <a:extLst>
              <a:ext uri="{FF2B5EF4-FFF2-40B4-BE49-F238E27FC236}">
                <a16:creationId xmlns:a16="http://schemas.microsoft.com/office/drawing/2014/main" id="{306D5788-AE66-368A-2150-467F64FDD172}"/>
              </a:ext>
            </a:extLst>
          </p:cNvPr>
          <p:cNvSpPr>
            <a:spLocks noGrp="1"/>
          </p:cNvSpPr>
          <p:nvPr>
            <p:ph type="body" sz="quarter" idx="31" hasCustomPrompt="1"/>
          </p:nvPr>
        </p:nvSpPr>
        <p:spPr>
          <a:xfrm>
            <a:off x="7490086" y="2697534"/>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95" name="Straight Connector 94">
            <a:extLst>
              <a:ext uri="{FF2B5EF4-FFF2-40B4-BE49-F238E27FC236}">
                <a16:creationId xmlns:a16="http://schemas.microsoft.com/office/drawing/2014/main" id="{2B7374F2-BE87-E438-08E7-BE2C576883AB}"/>
              </a:ext>
            </a:extLst>
          </p:cNvPr>
          <p:cNvCxnSpPr/>
          <p:nvPr userDrawn="1"/>
        </p:nvCxnSpPr>
        <p:spPr>
          <a:xfrm>
            <a:off x="7490086" y="3035600"/>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96" name="Text Placeholder 35">
            <a:extLst>
              <a:ext uri="{FF2B5EF4-FFF2-40B4-BE49-F238E27FC236}">
                <a16:creationId xmlns:a16="http://schemas.microsoft.com/office/drawing/2014/main" id="{C314B5EB-3D02-CA9B-8330-FD543975AA07}"/>
              </a:ext>
            </a:extLst>
          </p:cNvPr>
          <p:cNvSpPr>
            <a:spLocks noGrp="1"/>
          </p:cNvSpPr>
          <p:nvPr>
            <p:ph type="body" sz="quarter" idx="32" hasCustomPrompt="1"/>
          </p:nvPr>
        </p:nvSpPr>
        <p:spPr>
          <a:xfrm>
            <a:off x="7490086" y="3130914"/>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97" name="Text Placeholder 35">
            <a:extLst>
              <a:ext uri="{FF2B5EF4-FFF2-40B4-BE49-F238E27FC236}">
                <a16:creationId xmlns:a16="http://schemas.microsoft.com/office/drawing/2014/main" id="{369958AA-19BC-9820-53A3-E56C33729D18}"/>
              </a:ext>
            </a:extLst>
          </p:cNvPr>
          <p:cNvSpPr>
            <a:spLocks noGrp="1"/>
          </p:cNvSpPr>
          <p:nvPr>
            <p:ph type="body" sz="quarter" idx="33" hasCustomPrompt="1"/>
          </p:nvPr>
        </p:nvSpPr>
        <p:spPr>
          <a:xfrm>
            <a:off x="7476814" y="4474323"/>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98" name="Text Placeholder 35">
            <a:extLst>
              <a:ext uri="{FF2B5EF4-FFF2-40B4-BE49-F238E27FC236}">
                <a16:creationId xmlns:a16="http://schemas.microsoft.com/office/drawing/2014/main" id="{FDC9C97F-0A46-ACA5-8250-77557E2913B6}"/>
              </a:ext>
            </a:extLst>
          </p:cNvPr>
          <p:cNvSpPr>
            <a:spLocks noGrp="1"/>
          </p:cNvSpPr>
          <p:nvPr>
            <p:ph type="body" sz="quarter" idx="34" hasCustomPrompt="1"/>
          </p:nvPr>
        </p:nvSpPr>
        <p:spPr>
          <a:xfrm>
            <a:off x="7476814" y="4865278"/>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99" name="Straight Connector 98">
            <a:extLst>
              <a:ext uri="{FF2B5EF4-FFF2-40B4-BE49-F238E27FC236}">
                <a16:creationId xmlns:a16="http://schemas.microsoft.com/office/drawing/2014/main" id="{F865ED15-B2F5-3BA3-7B23-E223FE14BED0}"/>
              </a:ext>
            </a:extLst>
          </p:cNvPr>
          <p:cNvCxnSpPr/>
          <p:nvPr userDrawn="1"/>
        </p:nvCxnSpPr>
        <p:spPr>
          <a:xfrm>
            <a:off x="7476814" y="5203344"/>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100" name="Text Placeholder 35">
            <a:extLst>
              <a:ext uri="{FF2B5EF4-FFF2-40B4-BE49-F238E27FC236}">
                <a16:creationId xmlns:a16="http://schemas.microsoft.com/office/drawing/2014/main" id="{EE7A45C4-F729-6580-7279-A6148B01B09A}"/>
              </a:ext>
            </a:extLst>
          </p:cNvPr>
          <p:cNvSpPr>
            <a:spLocks noGrp="1"/>
          </p:cNvSpPr>
          <p:nvPr>
            <p:ph type="body" sz="quarter" idx="35" hasCustomPrompt="1"/>
          </p:nvPr>
        </p:nvSpPr>
        <p:spPr>
          <a:xfrm>
            <a:off x="7476814" y="5298658"/>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101" name="Text Placeholder 35">
            <a:extLst>
              <a:ext uri="{FF2B5EF4-FFF2-40B4-BE49-F238E27FC236}">
                <a16:creationId xmlns:a16="http://schemas.microsoft.com/office/drawing/2014/main" id="{F3D33E88-A061-66C1-9D35-F834B5497B14}"/>
              </a:ext>
            </a:extLst>
          </p:cNvPr>
          <p:cNvSpPr>
            <a:spLocks noGrp="1"/>
          </p:cNvSpPr>
          <p:nvPr>
            <p:ph type="body" sz="quarter" idx="36" hasCustomPrompt="1"/>
          </p:nvPr>
        </p:nvSpPr>
        <p:spPr>
          <a:xfrm>
            <a:off x="10092642" y="2306579"/>
            <a:ext cx="1129257"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a:t>
            </a:r>
          </a:p>
        </p:txBody>
      </p:sp>
      <p:sp>
        <p:nvSpPr>
          <p:cNvPr id="102" name="Text Placeholder 35">
            <a:extLst>
              <a:ext uri="{FF2B5EF4-FFF2-40B4-BE49-F238E27FC236}">
                <a16:creationId xmlns:a16="http://schemas.microsoft.com/office/drawing/2014/main" id="{D00B2682-D4D6-7A74-A953-CDEB0F01EC82}"/>
              </a:ext>
            </a:extLst>
          </p:cNvPr>
          <p:cNvSpPr>
            <a:spLocks noGrp="1"/>
          </p:cNvSpPr>
          <p:nvPr>
            <p:ph type="body" sz="quarter" idx="37" hasCustomPrompt="1"/>
          </p:nvPr>
        </p:nvSpPr>
        <p:spPr>
          <a:xfrm>
            <a:off x="10092642" y="2697534"/>
            <a:ext cx="1129257" cy="242753"/>
          </a:xfrm>
          <a:prstGeom prst="rect">
            <a:avLst/>
          </a:prstGeom>
        </p:spPr>
        <p:txBody>
          <a:bodyPr/>
          <a:lstStyle>
            <a:lvl1pPr marL="0" indent="0" algn="ctr">
              <a:buNone/>
              <a:defRPr sz="1600" b="1" i="0">
                <a:solidFill>
                  <a:srgbClr val="002B5F"/>
                </a:solidFill>
                <a:latin typeface="Arial" panose="020B0604020202020204" pitchFamily="34" charset="0"/>
                <a:cs typeface="Arial" panose="020B0604020202020204" pitchFamily="34" charset="0"/>
              </a:defRPr>
            </a:lvl1pPr>
          </a:lstStyle>
          <a:p>
            <a:pPr lvl="0"/>
            <a:r>
              <a:rPr lang="en-US"/>
              <a:t>MILLION</a:t>
            </a:r>
          </a:p>
        </p:txBody>
      </p:sp>
      <p:cxnSp>
        <p:nvCxnSpPr>
          <p:cNvPr id="103" name="Straight Connector 102">
            <a:extLst>
              <a:ext uri="{FF2B5EF4-FFF2-40B4-BE49-F238E27FC236}">
                <a16:creationId xmlns:a16="http://schemas.microsoft.com/office/drawing/2014/main" id="{D43A182A-2C32-4834-0711-66353E846650}"/>
              </a:ext>
            </a:extLst>
          </p:cNvPr>
          <p:cNvCxnSpPr/>
          <p:nvPr userDrawn="1"/>
        </p:nvCxnSpPr>
        <p:spPr>
          <a:xfrm>
            <a:off x="10092642" y="3035600"/>
            <a:ext cx="1129257"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
        <p:nvSpPr>
          <p:cNvPr id="104" name="Text Placeholder 35">
            <a:extLst>
              <a:ext uri="{FF2B5EF4-FFF2-40B4-BE49-F238E27FC236}">
                <a16:creationId xmlns:a16="http://schemas.microsoft.com/office/drawing/2014/main" id="{EF7EF849-2967-ABFC-C13D-092A31ECA30B}"/>
              </a:ext>
            </a:extLst>
          </p:cNvPr>
          <p:cNvSpPr>
            <a:spLocks noGrp="1"/>
          </p:cNvSpPr>
          <p:nvPr>
            <p:ph type="body" sz="quarter" idx="38" hasCustomPrompt="1"/>
          </p:nvPr>
        </p:nvSpPr>
        <p:spPr>
          <a:xfrm>
            <a:off x="10092642" y="3130914"/>
            <a:ext cx="1129257" cy="298086"/>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
        <p:nvSpPr>
          <p:cNvPr id="105" name="Text Placeholder 35">
            <a:extLst>
              <a:ext uri="{FF2B5EF4-FFF2-40B4-BE49-F238E27FC236}">
                <a16:creationId xmlns:a16="http://schemas.microsoft.com/office/drawing/2014/main" id="{F17A5DA4-EA7D-7E0A-1967-3E06DFCAAE49}"/>
              </a:ext>
            </a:extLst>
          </p:cNvPr>
          <p:cNvSpPr>
            <a:spLocks noGrp="1"/>
          </p:cNvSpPr>
          <p:nvPr>
            <p:ph type="body" sz="quarter" idx="39" hasCustomPrompt="1"/>
          </p:nvPr>
        </p:nvSpPr>
        <p:spPr>
          <a:xfrm>
            <a:off x="9970695" y="4146768"/>
            <a:ext cx="1280664"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0,000</a:t>
            </a:r>
          </a:p>
        </p:txBody>
      </p:sp>
      <p:sp>
        <p:nvSpPr>
          <p:cNvPr id="106" name="Text Placeholder 35">
            <a:extLst>
              <a:ext uri="{FF2B5EF4-FFF2-40B4-BE49-F238E27FC236}">
                <a16:creationId xmlns:a16="http://schemas.microsoft.com/office/drawing/2014/main" id="{E51A38CF-F5D7-75C6-20DD-9A053B9C557D}"/>
              </a:ext>
            </a:extLst>
          </p:cNvPr>
          <p:cNvSpPr>
            <a:spLocks noGrp="1"/>
          </p:cNvSpPr>
          <p:nvPr>
            <p:ph type="body" sz="quarter" idx="40" hasCustomPrompt="1"/>
          </p:nvPr>
        </p:nvSpPr>
        <p:spPr>
          <a:xfrm>
            <a:off x="9986884" y="4573531"/>
            <a:ext cx="1235015" cy="206945"/>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Copy goes here</a:t>
            </a:r>
          </a:p>
        </p:txBody>
      </p:sp>
      <p:sp>
        <p:nvSpPr>
          <p:cNvPr id="107" name="Text Placeholder 35">
            <a:extLst>
              <a:ext uri="{FF2B5EF4-FFF2-40B4-BE49-F238E27FC236}">
                <a16:creationId xmlns:a16="http://schemas.microsoft.com/office/drawing/2014/main" id="{3E5D8F50-53E1-43A6-C32F-13EA0FB0AA7E}"/>
              </a:ext>
            </a:extLst>
          </p:cNvPr>
          <p:cNvSpPr>
            <a:spLocks noGrp="1"/>
          </p:cNvSpPr>
          <p:nvPr>
            <p:ph type="body" sz="quarter" idx="41" hasCustomPrompt="1"/>
          </p:nvPr>
        </p:nvSpPr>
        <p:spPr>
          <a:xfrm>
            <a:off x="9970695" y="4871756"/>
            <a:ext cx="1280664" cy="39095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0,000</a:t>
            </a:r>
          </a:p>
        </p:txBody>
      </p:sp>
      <p:sp>
        <p:nvSpPr>
          <p:cNvPr id="108" name="Text Placeholder 35">
            <a:extLst>
              <a:ext uri="{FF2B5EF4-FFF2-40B4-BE49-F238E27FC236}">
                <a16:creationId xmlns:a16="http://schemas.microsoft.com/office/drawing/2014/main" id="{35E3539F-E9F3-66BB-49F8-7B2B08D526D8}"/>
              </a:ext>
            </a:extLst>
          </p:cNvPr>
          <p:cNvSpPr>
            <a:spLocks noGrp="1"/>
          </p:cNvSpPr>
          <p:nvPr>
            <p:ph type="body" sz="quarter" idx="42" hasCustomPrompt="1"/>
          </p:nvPr>
        </p:nvSpPr>
        <p:spPr>
          <a:xfrm>
            <a:off x="10000156" y="5298519"/>
            <a:ext cx="1221743" cy="298225"/>
          </a:xfrm>
          <a:prstGeom prst="rect">
            <a:avLst/>
          </a:prstGeom>
        </p:spPr>
        <p:txBody>
          <a:bodyPr/>
          <a:lstStyle>
            <a:lvl1pPr marL="0" indent="0" algn="ctr">
              <a:buNone/>
              <a:defRPr sz="1050" b="0" i="0">
                <a:solidFill>
                  <a:srgbClr val="0077AD"/>
                </a:solidFill>
                <a:latin typeface="Arial" panose="020B0604020202020204" pitchFamily="34" charset="0"/>
                <a:cs typeface="Arial" panose="020B0604020202020204" pitchFamily="34" charset="0"/>
              </a:defRPr>
            </a:lvl1pPr>
          </a:lstStyle>
          <a:p>
            <a:pPr lvl="0"/>
            <a:r>
              <a:rPr lang="en-US"/>
              <a:t>Body copy goes here</a:t>
            </a:r>
          </a:p>
        </p:txBody>
      </p:sp>
    </p:spTree>
    <p:extLst>
      <p:ext uri="{BB962C8B-B14F-4D97-AF65-F5344CB8AC3E}">
        <p14:creationId xmlns:p14="http://schemas.microsoft.com/office/powerpoint/2010/main" val="137396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Layout Blank">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6D3F500E-0CE0-37CD-8D97-58ADF2889D89}"/>
              </a:ext>
            </a:extLst>
          </p:cNvPr>
          <p:cNvSpPr>
            <a:spLocks noGrp="1"/>
          </p:cNvSpPr>
          <p:nvPr>
            <p:ph type="body" sz="quarter" idx="11" hasCustomPrompt="1"/>
          </p:nvPr>
        </p:nvSpPr>
        <p:spPr>
          <a:xfrm>
            <a:off x="2042856" y="353668"/>
            <a:ext cx="8106288" cy="376535"/>
          </a:xfrm>
          <a:prstGeom prst="rect">
            <a:avLst/>
          </a:prstGeom>
        </p:spPr>
        <p:txBody>
          <a:bodyPr/>
          <a:lstStyle>
            <a:lvl1pPr marL="0" indent="0" algn="ctr">
              <a:buNone/>
              <a:defRPr b="1" i="0">
                <a:solidFill>
                  <a:srgbClr val="002B5F"/>
                </a:solidFill>
                <a:latin typeface="Arial Black" panose="020B0604020202020204" pitchFamily="34" charset="0"/>
                <a:cs typeface="Arial Black" panose="020B0604020202020204" pitchFamily="34" charset="0"/>
              </a:defRPr>
            </a:lvl1pPr>
          </a:lstStyle>
          <a:p>
            <a:pPr lvl="0"/>
            <a:r>
              <a:rPr lang="en-US"/>
              <a:t>TITLE TEXT GOES HERE</a:t>
            </a:r>
          </a:p>
        </p:txBody>
      </p:sp>
      <p:sp>
        <p:nvSpPr>
          <p:cNvPr id="33" name="Rectangle 32">
            <a:extLst>
              <a:ext uri="{FF2B5EF4-FFF2-40B4-BE49-F238E27FC236}">
                <a16:creationId xmlns:a16="http://schemas.microsoft.com/office/drawing/2014/main" id="{02FE9BC7-1BDC-A926-6825-90AB3040DC78}"/>
              </a:ext>
            </a:extLst>
          </p:cNvPr>
          <p:cNvSpPr/>
          <p:nvPr userDrawn="1"/>
        </p:nvSpPr>
        <p:spPr>
          <a:xfrm>
            <a:off x="1334964" y="1199213"/>
            <a:ext cx="2992617" cy="494676"/>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CCAE2C1-1F0F-C7EF-105B-6A97248F3422}"/>
              </a:ext>
            </a:extLst>
          </p:cNvPr>
          <p:cNvSpPr/>
          <p:nvPr userDrawn="1"/>
        </p:nvSpPr>
        <p:spPr>
          <a:xfrm>
            <a:off x="7864419" y="1199213"/>
            <a:ext cx="2992617" cy="4946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0">
            <a:extLst>
              <a:ext uri="{FF2B5EF4-FFF2-40B4-BE49-F238E27FC236}">
                <a16:creationId xmlns:a16="http://schemas.microsoft.com/office/drawing/2014/main" id="{5096296C-FA50-39A1-B5C1-EFECF77B300F}"/>
              </a:ext>
            </a:extLst>
          </p:cNvPr>
          <p:cNvSpPr>
            <a:spLocks noGrp="1"/>
          </p:cNvSpPr>
          <p:nvPr>
            <p:ph type="body" sz="quarter" idx="14" hasCustomPrompt="1"/>
          </p:nvPr>
        </p:nvSpPr>
        <p:spPr>
          <a:xfrm>
            <a:off x="1334963" y="1329655"/>
            <a:ext cx="2992618" cy="233792"/>
          </a:xfrm>
          <a:prstGeom prst="rect">
            <a:avLst/>
          </a:prstGeom>
        </p:spPr>
        <p:txBody>
          <a:bodyPr/>
          <a:lstStyle>
            <a:lvl1pPr marL="0" indent="0" algn="ctr">
              <a:buNone/>
              <a:defRPr sz="14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40" name="Text Placeholder 30">
            <a:extLst>
              <a:ext uri="{FF2B5EF4-FFF2-40B4-BE49-F238E27FC236}">
                <a16:creationId xmlns:a16="http://schemas.microsoft.com/office/drawing/2014/main" id="{36F374EF-7CAE-90F4-989F-6C84C754DEEE}"/>
              </a:ext>
            </a:extLst>
          </p:cNvPr>
          <p:cNvSpPr>
            <a:spLocks noGrp="1"/>
          </p:cNvSpPr>
          <p:nvPr>
            <p:ph type="body" sz="quarter" idx="15" hasCustomPrompt="1"/>
          </p:nvPr>
        </p:nvSpPr>
        <p:spPr>
          <a:xfrm>
            <a:off x="7864417" y="1329655"/>
            <a:ext cx="2992618" cy="233792"/>
          </a:xfrm>
          <a:prstGeom prst="rect">
            <a:avLst/>
          </a:prstGeom>
        </p:spPr>
        <p:txBody>
          <a:bodyPr/>
          <a:lstStyle>
            <a:lvl1pPr marL="0" indent="0" algn="ctr">
              <a:buNone/>
              <a:defRPr sz="14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cxnSp>
        <p:nvCxnSpPr>
          <p:cNvPr id="52" name="Straight Connector 51">
            <a:extLst>
              <a:ext uri="{FF2B5EF4-FFF2-40B4-BE49-F238E27FC236}">
                <a16:creationId xmlns:a16="http://schemas.microsoft.com/office/drawing/2014/main" id="{A0905CA7-B502-7609-1698-60F03765F961}"/>
              </a:ext>
            </a:extLst>
          </p:cNvPr>
          <p:cNvCxnSpPr>
            <a:cxnSpLocks/>
          </p:cNvCxnSpPr>
          <p:nvPr userDrawn="1"/>
        </p:nvCxnSpPr>
        <p:spPr>
          <a:xfrm>
            <a:off x="6096000" y="1446551"/>
            <a:ext cx="0" cy="4841823"/>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F7BA263-E1FE-1173-4398-2FFD1859068B}"/>
              </a:ext>
            </a:extLst>
          </p:cNvPr>
          <p:cNvCxnSpPr>
            <a:cxnSpLocks/>
          </p:cNvCxnSpPr>
          <p:nvPr userDrawn="1"/>
        </p:nvCxnSpPr>
        <p:spPr>
          <a:xfrm>
            <a:off x="4701915" y="1446551"/>
            <a:ext cx="2788171"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73467DC-9A72-0E45-1564-C0F900A73667}"/>
              </a:ext>
            </a:extLst>
          </p:cNvPr>
          <p:cNvCxnSpPr>
            <a:cxnSpLocks/>
          </p:cNvCxnSpPr>
          <p:nvPr userDrawn="1"/>
        </p:nvCxnSpPr>
        <p:spPr>
          <a:xfrm>
            <a:off x="-12492" y="1446551"/>
            <a:ext cx="1129259"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EC57A-9515-615D-5735-BFF06F25DCB2}"/>
              </a:ext>
            </a:extLst>
          </p:cNvPr>
          <p:cNvCxnSpPr>
            <a:cxnSpLocks/>
          </p:cNvCxnSpPr>
          <p:nvPr userDrawn="1"/>
        </p:nvCxnSpPr>
        <p:spPr>
          <a:xfrm>
            <a:off x="11062741" y="1446551"/>
            <a:ext cx="1129259"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5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hoto Grid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CBCD62-E2C2-12B7-DE53-FEEA0A5B42CF}"/>
              </a:ext>
            </a:extLst>
          </p:cNvPr>
          <p:cNvSpPr/>
          <p:nvPr userDrawn="1"/>
        </p:nvSpPr>
        <p:spPr>
          <a:xfrm>
            <a:off x="0" y="0"/>
            <a:ext cx="8305014" cy="6858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41">
            <a:extLst>
              <a:ext uri="{FF2B5EF4-FFF2-40B4-BE49-F238E27FC236}">
                <a16:creationId xmlns:a16="http://schemas.microsoft.com/office/drawing/2014/main" id="{AEFE9DC3-61D5-87D7-F105-92420E453350}"/>
              </a:ext>
            </a:extLst>
          </p:cNvPr>
          <p:cNvSpPr>
            <a:spLocks noGrp="1"/>
          </p:cNvSpPr>
          <p:nvPr>
            <p:ph type="body" sz="quarter" idx="20" hasCustomPrompt="1"/>
          </p:nvPr>
        </p:nvSpPr>
        <p:spPr>
          <a:xfrm>
            <a:off x="671479" y="781354"/>
            <a:ext cx="11845714" cy="1029604"/>
          </a:xfrm>
          <a:prstGeom prst="rect">
            <a:avLst/>
          </a:prstGeom>
        </p:spPr>
        <p:txBody>
          <a:bodyPr/>
          <a:lstStyle>
            <a:lvl1pPr marL="0" indent="0">
              <a:buNone/>
              <a:defRPr sz="9600" b="1" i="0">
                <a:solidFill>
                  <a:schemeClr val="bg1">
                    <a:alpha val="5000"/>
                  </a:schemeClr>
                </a:solidFill>
                <a:latin typeface="Arial Black" panose="020B0604020202020204" pitchFamily="34" charset="0"/>
                <a:cs typeface="Arial Black"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CAN</a:t>
            </a:r>
          </a:p>
        </p:txBody>
      </p:sp>
      <p:sp>
        <p:nvSpPr>
          <p:cNvPr id="38" name="Text Placeholder 41">
            <a:extLst>
              <a:ext uri="{FF2B5EF4-FFF2-40B4-BE49-F238E27FC236}">
                <a16:creationId xmlns:a16="http://schemas.microsoft.com/office/drawing/2014/main" id="{A6C45A62-FF6F-1D5F-A4BA-6D15AD4F6637}"/>
              </a:ext>
            </a:extLst>
          </p:cNvPr>
          <p:cNvSpPr>
            <a:spLocks noGrp="1"/>
          </p:cNvSpPr>
          <p:nvPr>
            <p:ph type="body" sz="quarter" idx="21" hasCustomPrompt="1"/>
          </p:nvPr>
        </p:nvSpPr>
        <p:spPr>
          <a:xfrm>
            <a:off x="671479" y="2168452"/>
            <a:ext cx="11845714" cy="1029604"/>
          </a:xfrm>
          <a:prstGeom prst="rect">
            <a:avLst/>
          </a:prstGeom>
        </p:spPr>
        <p:txBody>
          <a:bodyPr/>
          <a:lstStyle>
            <a:lvl1pPr marL="0" indent="0">
              <a:buNone/>
              <a:defRPr sz="9600" b="1" i="0">
                <a:solidFill>
                  <a:schemeClr val="bg1">
                    <a:alpha val="5000"/>
                  </a:schemeClr>
                </a:solidFill>
                <a:latin typeface="Arial Black" panose="020B0604020202020204" pitchFamily="34" charset="0"/>
                <a:cs typeface="Arial Black"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GO HERE</a:t>
            </a:r>
          </a:p>
        </p:txBody>
      </p:sp>
      <p:cxnSp>
        <p:nvCxnSpPr>
          <p:cNvPr id="3" name="Straight Connector 2">
            <a:extLst>
              <a:ext uri="{FF2B5EF4-FFF2-40B4-BE49-F238E27FC236}">
                <a16:creationId xmlns:a16="http://schemas.microsoft.com/office/drawing/2014/main" id="{BE0A9B4C-0A01-345A-F004-EC7F6577D2CF}"/>
              </a:ext>
            </a:extLst>
          </p:cNvPr>
          <p:cNvCxnSpPr>
            <a:cxnSpLocks/>
          </p:cNvCxnSpPr>
          <p:nvPr userDrawn="1"/>
        </p:nvCxnSpPr>
        <p:spPr>
          <a:xfrm>
            <a:off x="746124" y="4442886"/>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96F7E11-4694-2BC3-DBA2-00484D213A7F}"/>
              </a:ext>
            </a:extLst>
          </p:cNvPr>
          <p:cNvCxnSpPr/>
          <p:nvPr userDrawn="1"/>
        </p:nvCxnSpPr>
        <p:spPr>
          <a:xfrm>
            <a:off x="9492005" y="1166365"/>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C61175-CA08-71D8-6CFB-111B16600F14}"/>
              </a:ext>
            </a:extLst>
          </p:cNvPr>
          <p:cNvCxnSpPr/>
          <p:nvPr userDrawn="1"/>
        </p:nvCxnSpPr>
        <p:spPr>
          <a:xfrm>
            <a:off x="9492005" y="2696069"/>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7A1009-BCA9-0DD4-9BF2-D1BEECBF9F9E}"/>
              </a:ext>
            </a:extLst>
          </p:cNvPr>
          <p:cNvCxnSpPr/>
          <p:nvPr userDrawn="1"/>
        </p:nvCxnSpPr>
        <p:spPr>
          <a:xfrm>
            <a:off x="9492005" y="4230078"/>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4AB19C-9A14-A616-C24F-A2774A7A7949}"/>
              </a:ext>
            </a:extLst>
          </p:cNvPr>
          <p:cNvCxnSpPr/>
          <p:nvPr userDrawn="1"/>
        </p:nvCxnSpPr>
        <p:spPr>
          <a:xfrm>
            <a:off x="9492005" y="5785503"/>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sp>
        <p:nvSpPr>
          <p:cNvPr id="31" name="Text Placeholder 30">
            <a:extLst>
              <a:ext uri="{FF2B5EF4-FFF2-40B4-BE49-F238E27FC236}">
                <a16:creationId xmlns:a16="http://schemas.microsoft.com/office/drawing/2014/main" id="{9571297D-A0FE-93FE-56F7-0AAF7CCF2FCA}"/>
              </a:ext>
            </a:extLst>
          </p:cNvPr>
          <p:cNvSpPr>
            <a:spLocks noGrp="1"/>
          </p:cNvSpPr>
          <p:nvPr>
            <p:ph type="body" sz="quarter" idx="14" hasCustomPrompt="1"/>
          </p:nvPr>
        </p:nvSpPr>
        <p:spPr>
          <a:xfrm>
            <a:off x="9421787" y="850074"/>
            <a:ext cx="2699995" cy="243424"/>
          </a:xfrm>
          <a:prstGeom prst="rect">
            <a:avLst/>
          </a:prstGeom>
        </p:spPr>
        <p:txBody>
          <a:bodyPr/>
          <a:lstStyle>
            <a:lvl1pPr marL="0" indent="0">
              <a:buNone/>
              <a:defRPr sz="1600" b="1" i="0">
                <a:solidFill>
                  <a:srgbClr val="0077AD"/>
                </a:solidFill>
                <a:latin typeface="Arial Black" panose="020B0604020202020204" pitchFamily="34" charset="0"/>
                <a:cs typeface="Arial Black" panose="020B0604020202020204" pitchFamily="34" charset="0"/>
              </a:defRPr>
            </a:lvl1pPr>
          </a:lstStyle>
          <a:p>
            <a:pPr lvl="0"/>
            <a:r>
              <a:rPr lang="en-US"/>
              <a:t>CATEGORY</a:t>
            </a:r>
          </a:p>
        </p:txBody>
      </p:sp>
      <p:sp>
        <p:nvSpPr>
          <p:cNvPr id="32" name="Text Placeholder 41">
            <a:extLst>
              <a:ext uri="{FF2B5EF4-FFF2-40B4-BE49-F238E27FC236}">
                <a16:creationId xmlns:a16="http://schemas.microsoft.com/office/drawing/2014/main" id="{B835A1A9-181F-4ED7-2EB5-422F4A902622}"/>
              </a:ext>
            </a:extLst>
          </p:cNvPr>
          <p:cNvSpPr>
            <a:spLocks noGrp="1"/>
          </p:cNvSpPr>
          <p:nvPr>
            <p:ph type="body" sz="quarter" idx="15" hasCustomPrompt="1"/>
          </p:nvPr>
        </p:nvSpPr>
        <p:spPr>
          <a:xfrm>
            <a:off x="646034" y="4676076"/>
            <a:ext cx="5449966" cy="1763844"/>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33" name="Text Placeholder 30">
            <a:extLst>
              <a:ext uri="{FF2B5EF4-FFF2-40B4-BE49-F238E27FC236}">
                <a16:creationId xmlns:a16="http://schemas.microsoft.com/office/drawing/2014/main" id="{5D6F1443-1542-9155-2C7B-209F28701B8C}"/>
              </a:ext>
            </a:extLst>
          </p:cNvPr>
          <p:cNvSpPr>
            <a:spLocks noGrp="1"/>
          </p:cNvSpPr>
          <p:nvPr>
            <p:ph type="body" sz="quarter" idx="16" hasCustomPrompt="1"/>
          </p:nvPr>
        </p:nvSpPr>
        <p:spPr>
          <a:xfrm>
            <a:off x="9421787" y="2383506"/>
            <a:ext cx="2699995" cy="243424"/>
          </a:xfrm>
          <a:prstGeom prst="rect">
            <a:avLst/>
          </a:prstGeom>
        </p:spPr>
        <p:txBody>
          <a:bodyPr/>
          <a:lstStyle>
            <a:lvl1pPr marL="0" indent="0">
              <a:buNone/>
              <a:defRPr sz="1600" b="1" i="0">
                <a:solidFill>
                  <a:srgbClr val="0077AD"/>
                </a:solidFill>
                <a:latin typeface="Arial Black" panose="020B0604020202020204" pitchFamily="34" charset="0"/>
                <a:cs typeface="Arial Black" panose="020B0604020202020204" pitchFamily="34" charset="0"/>
              </a:defRPr>
            </a:lvl1pPr>
          </a:lstStyle>
          <a:p>
            <a:pPr lvl="0"/>
            <a:r>
              <a:rPr lang="en-US"/>
              <a:t>CATEGORY</a:t>
            </a:r>
          </a:p>
        </p:txBody>
      </p:sp>
      <p:sp>
        <p:nvSpPr>
          <p:cNvPr id="34" name="Text Placeholder 30">
            <a:extLst>
              <a:ext uri="{FF2B5EF4-FFF2-40B4-BE49-F238E27FC236}">
                <a16:creationId xmlns:a16="http://schemas.microsoft.com/office/drawing/2014/main" id="{75D86097-C643-362C-CA8F-B2E8C7EF4FEC}"/>
              </a:ext>
            </a:extLst>
          </p:cNvPr>
          <p:cNvSpPr>
            <a:spLocks noGrp="1"/>
          </p:cNvSpPr>
          <p:nvPr>
            <p:ph type="body" sz="quarter" idx="17" hasCustomPrompt="1"/>
          </p:nvPr>
        </p:nvSpPr>
        <p:spPr>
          <a:xfrm>
            <a:off x="9421787" y="3904360"/>
            <a:ext cx="2699995" cy="243424"/>
          </a:xfrm>
          <a:prstGeom prst="rect">
            <a:avLst/>
          </a:prstGeom>
        </p:spPr>
        <p:txBody>
          <a:bodyPr/>
          <a:lstStyle>
            <a:lvl1pPr marL="0" indent="0">
              <a:buNone/>
              <a:defRPr sz="1600" b="1" i="0">
                <a:solidFill>
                  <a:srgbClr val="0077AD"/>
                </a:solidFill>
                <a:latin typeface="Arial Black" panose="020B0604020202020204" pitchFamily="34" charset="0"/>
                <a:cs typeface="Arial Black" panose="020B0604020202020204" pitchFamily="34" charset="0"/>
              </a:defRPr>
            </a:lvl1pPr>
          </a:lstStyle>
          <a:p>
            <a:pPr lvl="0"/>
            <a:r>
              <a:rPr lang="en-US"/>
              <a:t>CATEGORY</a:t>
            </a:r>
          </a:p>
        </p:txBody>
      </p:sp>
      <p:sp>
        <p:nvSpPr>
          <p:cNvPr id="35" name="Text Placeholder 30">
            <a:extLst>
              <a:ext uri="{FF2B5EF4-FFF2-40B4-BE49-F238E27FC236}">
                <a16:creationId xmlns:a16="http://schemas.microsoft.com/office/drawing/2014/main" id="{464AA0E6-D724-E7F4-9F98-B25653B37072}"/>
              </a:ext>
            </a:extLst>
          </p:cNvPr>
          <p:cNvSpPr>
            <a:spLocks noGrp="1"/>
          </p:cNvSpPr>
          <p:nvPr>
            <p:ph type="body" sz="quarter" idx="18" hasCustomPrompt="1"/>
          </p:nvPr>
        </p:nvSpPr>
        <p:spPr>
          <a:xfrm>
            <a:off x="9421787" y="5435945"/>
            <a:ext cx="2699995" cy="243424"/>
          </a:xfrm>
          <a:prstGeom prst="rect">
            <a:avLst/>
          </a:prstGeom>
        </p:spPr>
        <p:txBody>
          <a:bodyPr/>
          <a:lstStyle>
            <a:lvl1pPr marL="0" indent="0">
              <a:buNone/>
              <a:defRPr sz="1600" b="1" i="0">
                <a:solidFill>
                  <a:srgbClr val="0077AD"/>
                </a:solidFill>
                <a:latin typeface="Arial Black" panose="020B0604020202020204" pitchFamily="34" charset="0"/>
                <a:cs typeface="Arial Black" panose="020B0604020202020204" pitchFamily="34" charset="0"/>
              </a:defRPr>
            </a:lvl1pPr>
          </a:lstStyle>
          <a:p>
            <a:pPr lvl="0"/>
            <a:r>
              <a:rPr lang="en-US"/>
              <a:t>CATEGORY</a:t>
            </a:r>
          </a:p>
        </p:txBody>
      </p:sp>
      <p:sp>
        <p:nvSpPr>
          <p:cNvPr id="36" name="Text Placeholder 41">
            <a:extLst>
              <a:ext uri="{FF2B5EF4-FFF2-40B4-BE49-F238E27FC236}">
                <a16:creationId xmlns:a16="http://schemas.microsoft.com/office/drawing/2014/main" id="{29FD822B-8776-4C06-F206-ED4F532AA563}"/>
              </a:ext>
            </a:extLst>
          </p:cNvPr>
          <p:cNvSpPr>
            <a:spLocks noGrp="1"/>
          </p:cNvSpPr>
          <p:nvPr>
            <p:ph type="body" sz="quarter" idx="19" hasCustomPrompt="1"/>
          </p:nvPr>
        </p:nvSpPr>
        <p:spPr>
          <a:xfrm>
            <a:off x="646034" y="3844371"/>
            <a:ext cx="5449966" cy="360870"/>
          </a:xfrm>
          <a:prstGeom prst="rect">
            <a:avLst/>
          </a:prstGeom>
        </p:spPr>
        <p:txBody>
          <a:bodyPr/>
          <a:lstStyle>
            <a:lvl1pPr marL="0" indent="0">
              <a:buNone/>
              <a:defRPr sz="2800" b="1" i="0">
                <a:solidFill>
                  <a:schemeClr val="bg1"/>
                </a:solidFill>
                <a:latin typeface="Arial Black" panose="020B0604020202020204" pitchFamily="34" charset="0"/>
                <a:cs typeface="Arial Black"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TITLE TEXT GOES HERE</a:t>
            </a:r>
          </a:p>
        </p:txBody>
      </p:sp>
      <p:sp>
        <p:nvSpPr>
          <p:cNvPr id="8" name="Picture Placeholder 7">
            <a:extLst>
              <a:ext uri="{FF2B5EF4-FFF2-40B4-BE49-F238E27FC236}">
                <a16:creationId xmlns:a16="http://schemas.microsoft.com/office/drawing/2014/main" id="{C243FAFE-3D73-10C2-0926-EBE1A439E7AA}"/>
              </a:ext>
            </a:extLst>
          </p:cNvPr>
          <p:cNvSpPr>
            <a:spLocks noGrp="1"/>
          </p:cNvSpPr>
          <p:nvPr>
            <p:ph type="pic" sz="quarter" idx="10" hasCustomPrompt="1"/>
          </p:nvPr>
        </p:nvSpPr>
        <p:spPr>
          <a:xfrm>
            <a:off x="6697261" y="283815"/>
            <a:ext cx="2523543" cy="1375943"/>
          </a:xfrm>
          <a:prstGeom prst="rect">
            <a:avLst/>
          </a:prstGeom>
          <a:solidFill>
            <a:srgbClr val="EE7624"/>
          </a:solidFill>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11" name="Picture Placeholder 7">
            <a:extLst>
              <a:ext uri="{FF2B5EF4-FFF2-40B4-BE49-F238E27FC236}">
                <a16:creationId xmlns:a16="http://schemas.microsoft.com/office/drawing/2014/main" id="{635EA912-66F9-417D-5D5A-471FF80F2DAC}"/>
              </a:ext>
            </a:extLst>
          </p:cNvPr>
          <p:cNvSpPr>
            <a:spLocks noGrp="1"/>
          </p:cNvSpPr>
          <p:nvPr>
            <p:ph type="pic" sz="quarter" idx="11" hasCustomPrompt="1"/>
          </p:nvPr>
        </p:nvSpPr>
        <p:spPr>
          <a:xfrm>
            <a:off x="6697261" y="1810958"/>
            <a:ext cx="2523543" cy="1375943"/>
          </a:xfrm>
          <a:prstGeom prst="rect">
            <a:avLst/>
          </a:prstGeom>
          <a:solidFill>
            <a:srgbClr val="EE7624"/>
          </a:solidFill>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12" name="Picture Placeholder 7">
            <a:extLst>
              <a:ext uri="{FF2B5EF4-FFF2-40B4-BE49-F238E27FC236}">
                <a16:creationId xmlns:a16="http://schemas.microsoft.com/office/drawing/2014/main" id="{7960CB38-8948-A5E4-1A39-F684BFD76FC3}"/>
              </a:ext>
            </a:extLst>
          </p:cNvPr>
          <p:cNvSpPr>
            <a:spLocks noGrp="1"/>
          </p:cNvSpPr>
          <p:nvPr>
            <p:ph type="pic" sz="quarter" idx="12" hasCustomPrompt="1"/>
          </p:nvPr>
        </p:nvSpPr>
        <p:spPr>
          <a:xfrm>
            <a:off x="6697261" y="3338101"/>
            <a:ext cx="2523543" cy="1375943"/>
          </a:xfrm>
          <a:prstGeom prst="rect">
            <a:avLst/>
          </a:prstGeom>
          <a:solidFill>
            <a:srgbClr val="EE7624"/>
          </a:solidFill>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13" name="Picture Placeholder 7">
            <a:extLst>
              <a:ext uri="{FF2B5EF4-FFF2-40B4-BE49-F238E27FC236}">
                <a16:creationId xmlns:a16="http://schemas.microsoft.com/office/drawing/2014/main" id="{976F9D0F-4AFF-ECB5-1FC5-F50E6D86656D}"/>
              </a:ext>
            </a:extLst>
          </p:cNvPr>
          <p:cNvSpPr>
            <a:spLocks noGrp="1"/>
          </p:cNvSpPr>
          <p:nvPr>
            <p:ph type="pic" sz="quarter" idx="13" hasCustomPrompt="1"/>
          </p:nvPr>
        </p:nvSpPr>
        <p:spPr>
          <a:xfrm>
            <a:off x="6697261" y="4869686"/>
            <a:ext cx="2523543" cy="1375943"/>
          </a:xfrm>
          <a:prstGeom prst="rect">
            <a:avLst/>
          </a:prstGeom>
          <a:solidFill>
            <a:srgbClr val="EE7624"/>
          </a:solidFill>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Tree>
    <p:extLst>
      <p:ext uri="{BB962C8B-B14F-4D97-AF65-F5344CB8AC3E}">
        <p14:creationId xmlns:p14="http://schemas.microsoft.com/office/powerpoint/2010/main" val="318781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hoto Grid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CBCD62-E2C2-12B7-DE53-FEEA0A5B42CF}"/>
              </a:ext>
            </a:extLst>
          </p:cNvPr>
          <p:cNvSpPr/>
          <p:nvPr userDrawn="1"/>
        </p:nvSpPr>
        <p:spPr>
          <a:xfrm>
            <a:off x="0" y="0"/>
            <a:ext cx="8305014"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1">
            <a:extLst>
              <a:ext uri="{FF2B5EF4-FFF2-40B4-BE49-F238E27FC236}">
                <a16:creationId xmlns:a16="http://schemas.microsoft.com/office/drawing/2014/main" id="{9ABE2C74-D385-7881-932A-475187611E06}"/>
              </a:ext>
            </a:extLst>
          </p:cNvPr>
          <p:cNvSpPr>
            <a:spLocks noGrp="1"/>
          </p:cNvSpPr>
          <p:nvPr>
            <p:ph type="body" sz="quarter" idx="20" hasCustomPrompt="1"/>
          </p:nvPr>
        </p:nvSpPr>
        <p:spPr>
          <a:xfrm>
            <a:off x="671479" y="781354"/>
            <a:ext cx="11845714" cy="1029604"/>
          </a:xfrm>
          <a:prstGeom prst="rect">
            <a:avLst/>
          </a:prstGeom>
        </p:spPr>
        <p:txBody>
          <a:bodyPr/>
          <a:lstStyle>
            <a:lvl1pPr marL="0" indent="0">
              <a:buNone/>
              <a:defRPr sz="9600" b="1" i="0">
                <a:solidFill>
                  <a:schemeClr val="tx1">
                    <a:alpha val="3000"/>
                  </a:schemeClr>
                </a:solidFill>
                <a:latin typeface="Arial Black" panose="020B0604020202020204" pitchFamily="34" charset="0"/>
                <a:cs typeface="Arial Black"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CAN</a:t>
            </a:r>
          </a:p>
        </p:txBody>
      </p:sp>
      <p:sp>
        <p:nvSpPr>
          <p:cNvPr id="5" name="Text Placeholder 41">
            <a:extLst>
              <a:ext uri="{FF2B5EF4-FFF2-40B4-BE49-F238E27FC236}">
                <a16:creationId xmlns:a16="http://schemas.microsoft.com/office/drawing/2014/main" id="{DDE5F608-5332-6E90-C56F-5EC0C8949879}"/>
              </a:ext>
            </a:extLst>
          </p:cNvPr>
          <p:cNvSpPr>
            <a:spLocks noGrp="1"/>
          </p:cNvSpPr>
          <p:nvPr>
            <p:ph type="body" sz="quarter" idx="21" hasCustomPrompt="1"/>
          </p:nvPr>
        </p:nvSpPr>
        <p:spPr>
          <a:xfrm>
            <a:off x="671479" y="2168452"/>
            <a:ext cx="11845714" cy="1029604"/>
          </a:xfrm>
          <a:prstGeom prst="rect">
            <a:avLst/>
          </a:prstGeom>
        </p:spPr>
        <p:txBody>
          <a:bodyPr/>
          <a:lstStyle>
            <a:lvl1pPr marL="0" indent="0">
              <a:buNone/>
              <a:defRPr sz="9600" b="1" i="0">
                <a:solidFill>
                  <a:schemeClr val="tx1">
                    <a:alpha val="3000"/>
                  </a:schemeClr>
                </a:solidFill>
                <a:latin typeface="Arial Black" panose="020B0604020202020204" pitchFamily="34" charset="0"/>
                <a:cs typeface="Arial Black"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GO HERE</a:t>
            </a:r>
          </a:p>
        </p:txBody>
      </p:sp>
      <p:cxnSp>
        <p:nvCxnSpPr>
          <p:cNvPr id="24" name="Straight Connector 23">
            <a:extLst>
              <a:ext uri="{FF2B5EF4-FFF2-40B4-BE49-F238E27FC236}">
                <a16:creationId xmlns:a16="http://schemas.microsoft.com/office/drawing/2014/main" id="{C96F7E11-4694-2BC3-DBA2-00484D213A7F}"/>
              </a:ext>
            </a:extLst>
          </p:cNvPr>
          <p:cNvCxnSpPr/>
          <p:nvPr userDrawn="1"/>
        </p:nvCxnSpPr>
        <p:spPr>
          <a:xfrm>
            <a:off x="9492005" y="1166365"/>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C61175-CA08-71D8-6CFB-111B16600F14}"/>
              </a:ext>
            </a:extLst>
          </p:cNvPr>
          <p:cNvCxnSpPr/>
          <p:nvPr userDrawn="1"/>
        </p:nvCxnSpPr>
        <p:spPr>
          <a:xfrm>
            <a:off x="9492005" y="2696069"/>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7A1009-BCA9-0DD4-9BF2-D1BEECBF9F9E}"/>
              </a:ext>
            </a:extLst>
          </p:cNvPr>
          <p:cNvCxnSpPr/>
          <p:nvPr userDrawn="1"/>
        </p:nvCxnSpPr>
        <p:spPr>
          <a:xfrm>
            <a:off x="9492005" y="4230078"/>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4AB19C-9A14-A616-C24F-A2774A7A7949}"/>
              </a:ext>
            </a:extLst>
          </p:cNvPr>
          <p:cNvCxnSpPr/>
          <p:nvPr userDrawn="1"/>
        </p:nvCxnSpPr>
        <p:spPr>
          <a:xfrm>
            <a:off x="9492005" y="5785503"/>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sp>
        <p:nvSpPr>
          <p:cNvPr id="32" name="Text Placeholder 41">
            <a:extLst>
              <a:ext uri="{FF2B5EF4-FFF2-40B4-BE49-F238E27FC236}">
                <a16:creationId xmlns:a16="http://schemas.microsoft.com/office/drawing/2014/main" id="{B835A1A9-181F-4ED7-2EB5-422F4A902622}"/>
              </a:ext>
            </a:extLst>
          </p:cNvPr>
          <p:cNvSpPr>
            <a:spLocks noGrp="1"/>
          </p:cNvSpPr>
          <p:nvPr>
            <p:ph type="body" sz="quarter" idx="15" hasCustomPrompt="1"/>
          </p:nvPr>
        </p:nvSpPr>
        <p:spPr>
          <a:xfrm>
            <a:off x="646034" y="4676076"/>
            <a:ext cx="5449966" cy="1763844"/>
          </a:xfrm>
          <a:prstGeom prst="rect">
            <a:avLst/>
          </a:prstGeom>
        </p:spPr>
        <p:txBody>
          <a:bodyPr/>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36" name="Text Placeholder 41">
            <a:extLst>
              <a:ext uri="{FF2B5EF4-FFF2-40B4-BE49-F238E27FC236}">
                <a16:creationId xmlns:a16="http://schemas.microsoft.com/office/drawing/2014/main" id="{29FD822B-8776-4C06-F206-ED4F532AA563}"/>
              </a:ext>
            </a:extLst>
          </p:cNvPr>
          <p:cNvSpPr>
            <a:spLocks noGrp="1"/>
          </p:cNvSpPr>
          <p:nvPr>
            <p:ph type="body" sz="quarter" idx="19" hasCustomPrompt="1"/>
          </p:nvPr>
        </p:nvSpPr>
        <p:spPr>
          <a:xfrm>
            <a:off x="646034" y="3844371"/>
            <a:ext cx="5449966" cy="360870"/>
          </a:xfrm>
          <a:prstGeom prst="rect">
            <a:avLst/>
          </a:prstGeom>
        </p:spPr>
        <p:txBody>
          <a:bodyPr/>
          <a:lstStyle>
            <a:lvl1pPr marL="0" indent="0">
              <a:buNone/>
              <a:defRPr sz="2800" b="1" i="0">
                <a:solidFill>
                  <a:srgbClr val="002B5F"/>
                </a:solidFill>
                <a:latin typeface="Arial Black" panose="020B0604020202020204" pitchFamily="34" charset="0"/>
                <a:cs typeface="Arial Black"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TITLE TEXT GOES HERE</a:t>
            </a:r>
          </a:p>
        </p:txBody>
      </p:sp>
      <p:sp>
        <p:nvSpPr>
          <p:cNvPr id="8" name="Picture Placeholder 7">
            <a:extLst>
              <a:ext uri="{FF2B5EF4-FFF2-40B4-BE49-F238E27FC236}">
                <a16:creationId xmlns:a16="http://schemas.microsoft.com/office/drawing/2014/main" id="{C243FAFE-3D73-10C2-0926-EBE1A439E7AA}"/>
              </a:ext>
            </a:extLst>
          </p:cNvPr>
          <p:cNvSpPr>
            <a:spLocks noGrp="1"/>
          </p:cNvSpPr>
          <p:nvPr>
            <p:ph type="pic" sz="quarter" idx="10" hasCustomPrompt="1"/>
          </p:nvPr>
        </p:nvSpPr>
        <p:spPr>
          <a:xfrm>
            <a:off x="6697261" y="283815"/>
            <a:ext cx="2523543" cy="1375943"/>
          </a:xfrm>
          <a:prstGeom prst="rect">
            <a:avLst/>
          </a:prstGeom>
          <a:solidFill>
            <a:srgbClr val="002B5F"/>
          </a:solidFill>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11" name="Picture Placeholder 7">
            <a:extLst>
              <a:ext uri="{FF2B5EF4-FFF2-40B4-BE49-F238E27FC236}">
                <a16:creationId xmlns:a16="http://schemas.microsoft.com/office/drawing/2014/main" id="{635EA912-66F9-417D-5D5A-471FF80F2DAC}"/>
              </a:ext>
            </a:extLst>
          </p:cNvPr>
          <p:cNvSpPr>
            <a:spLocks noGrp="1"/>
          </p:cNvSpPr>
          <p:nvPr>
            <p:ph type="pic" sz="quarter" idx="11" hasCustomPrompt="1"/>
          </p:nvPr>
        </p:nvSpPr>
        <p:spPr>
          <a:xfrm>
            <a:off x="6697261" y="1810958"/>
            <a:ext cx="2523543" cy="1375943"/>
          </a:xfrm>
          <a:prstGeom prst="rect">
            <a:avLst/>
          </a:prstGeom>
          <a:solidFill>
            <a:srgbClr val="002B5F"/>
          </a:solidFill>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12" name="Picture Placeholder 7">
            <a:extLst>
              <a:ext uri="{FF2B5EF4-FFF2-40B4-BE49-F238E27FC236}">
                <a16:creationId xmlns:a16="http://schemas.microsoft.com/office/drawing/2014/main" id="{7960CB38-8948-A5E4-1A39-F684BFD76FC3}"/>
              </a:ext>
            </a:extLst>
          </p:cNvPr>
          <p:cNvSpPr>
            <a:spLocks noGrp="1"/>
          </p:cNvSpPr>
          <p:nvPr>
            <p:ph type="pic" sz="quarter" idx="12" hasCustomPrompt="1"/>
          </p:nvPr>
        </p:nvSpPr>
        <p:spPr>
          <a:xfrm>
            <a:off x="6697261" y="3338101"/>
            <a:ext cx="2523543" cy="1375943"/>
          </a:xfrm>
          <a:prstGeom prst="rect">
            <a:avLst/>
          </a:prstGeom>
          <a:solidFill>
            <a:srgbClr val="002B5F"/>
          </a:solidFill>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13" name="Picture Placeholder 7">
            <a:extLst>
              <a:ext uri="{FF2B5EF4-FFF2-40B4-BE49-F238E27FC236}">
                <a16:creationId xmlns:a16="http://schemas.microsoft.com/office/drawing/2014/main" id="{976F9D0F-4AFF-ECB5-1FC5-F50E6D86656D}"/>
              </a:ext>
            </a:extLst>
          </p:cNvPr>
          <p:cNvSpPr>
            <a:spLocks noGrp="1"/>
          </p:cNvSpPr>
          <p:nvPr>
            <p:ph type="pic" sz="quarter" idx="13" hasCustomPrompt="1"/>
          </p:nvPr>
        </p:nvSpPr>
        <p:spPr>
          <a:xfrm>
            <a:off x="6697261" y="4869686"/>
            <a:ext cx="2523543" cy="1375943"/>
          </a:xfrm>
          <a:prstGeom prst="rect">
            <a:avLst/>
          </a:prstGeom>
          <a:solidFill>
            <a:srgbClr val="002B5F"/>
          </a:solidFill>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7" name="Text Placeholder 30">
            <a:extLst>
              <a:ext uri="{FF2B5EF4-FFF2-40B4-BE49-F238E27FC236}">
                <a16:creationId xmlns:a16="http://schemas.microsoft.com/office/drawing/2014/main" id="{4399E396-8375-4247-332D-D65E366758C1}"/>
              </a:ext>
            </a:extLst>
          </p:cNvPr>
          <p:cNvSpPr>
            <a:spLocks noGrp="1"/>
          </p:cNvSpPr>
          <p:nvPr>
            <p:ph type="body" sz="quarter" idx="14" hasCustomPrompt="1"/>
          </p:nvPr>
        </p:nvSpPr>
        <p:spPr>
          <a:xfrm>
            <a:off x="9421787" y="850074"/>
            <a:ext cx="2699995" cy="243424"/>
          </a:xfrm>
          <a:prstGeom prst="rect">
            <a:avLst/>
          </a:prstGeom>
        </p:spPr>
        <p:txBody>
          <a:bodyPr/>
          <a:lstStyle>
            <a:lvl1pPr marL="0" indent="0">
              <a:buNone/>
              <a:defRPr sz="1600" b="1" i="0">
                <a:solidFill>
                  <a:srgbClr val="0077AD"/>
                </a:solidFill>
                <a:latin typeface="Arial Black" panose="020B0604020202020204" pitchFamily="34" charset="0"/>
                <a:cs typeface="Arial Black" panose="020B0604020202020204" pitchFamily="34" charset="0"/>
              </a:defRPr>
            </a:lvl1pPr>
          </a:lstStyle>
          <a:p>
            <a:pPr lvl="0"/>
            <a:r>
              <a:rPr lang="en-US"/>
              <a:t>CATEGORY</a:t>
            </a:r>
          </a:p>
        </p:txBody>
      </p:sp>
      <p:sp>
        <p:nvSpPr>
          <p:cNvPr id="9" name="Text Placeholder 30">
            <a:extLst>
              <a:ext uri="{FF2B5EF4-FFF2-40B4-BE49-F238E27FC236}">
                <a16:creationId xmlns:a16="http://schemas.microsoft.com/office/drawing/2014/main" id="{7CF7DA9D-944F-FCCC-9C12-654C07C9B07D}"/>
              </a:ext>
            </a:extLst>
          </p:cNvPr>
          <p:cNvSpPr>
            <a:spLocks noGrp="1"/>
          </p:cNvSpPr>
          <p:nvPr>
            <p:ph type="body" sz="quarter" idx="16" hasCustomPrompt="1"/>
          </p:nvPr>
        </p:nvSpPr>
        <p:spPr>
          <a:xfrm>
            <a:off x="9421787" y="2383506"/>
            <a:ext cx="2699995" cy="243424"/>
          </a:xfrm>
          <a:prstGeom prst="rect">
            <a:avLst/>
          </a:prstGeom>
        </p:spPr>
        <p:txBody>
          <a:bodyPr/>
          <a:lstStyle>
            <a:lvl1pPr marL="0" indent="0">
              <a:buNone/>
              <a:defRPr sz="1600" b="1" i="0">
                <a:solidFill>
                  <a:srgbClr val="0077AD"/>
                </a:solidFill>
                <a:latin typeface="Arial Black" panose="020B0604020202020204" pitchFamily="34" charset="0"/>
                <a:cs typeface="Arial Black" panose="020B0604020202020204" pitchFamily="34" charset="0"/>
              </a:defRPr>
            </a:lvl1pPr>
          </a:lstStyle>
          <a:p>
            <a:pPr lvl="0"/>
            <a:r>
              <a:rPr lang="en-US"/>
              <a:t>CATEGORY</a:t>
            </a:r>
          </a:p>
        </p:txBody>
      </p:sp>
      <p:sp>
        <p:nvSpPr>
          <p:cNvPr id="10" name="Text Placeholder 30">
            <a:extLst>
              <a:ext uri="{FF2B5EF4-FFF2-40B4-BE49-F238E27FC236}">
                <a16:creationId xmlns:a16="http://schemas.microsoft.com/office/drawing/2014/main" id="{AACD86DF-85BE-66BD-957D-1A99E5ED5C6B}"/>
              </a:ext>
            </a:extLst>
          </p:cNvPr>
          <p:cNvSpPr>
            <a:spLocks noGrp="1"/>
          </p:cNvSpPr>
          <p:nvPr>
            <p:ph type="body" sz="quarter" idx="17" hasCustomPrompt="1"/>
          </p:nvPr>
        </p:nvSpPr>
        <p:spPr>
          <a:xfrm>
            <a:off x="9421787" y="3904360"/>
            <a:ext cx="2699995" cy="243424"/>
          </a:xfrm>
          <a:prstGeom prst="rect">
            <a:avLst/>
          </a:prstGeom>
        </p:spPr>
        <p:txBody>
          <a:bodyPr/>
          <a:lstStyle>
            <a:lvl1pPr marL="0" indent="0">
              <a:buNone/>
              <a:defRPr sz="1600" b="1" i="0">
                <a:solidFill>
                  <a:srgbClr val="0077AD"/>
                </a:solidFill>
                <a:latin typeface="Arial Black" panose="020B0604020202020204" pitchFamily="34" charset="0"/>
                <a:cs typeface="Arial Black" panose="020B0604020202020204" pitchFamily="34" charset="0"/>
              </a:defRPr>
            </a:lvl1pPr>
          </a:lstStyle>
          <a:p>
            <a:pPr lvl="0"/>
            <a:r>
              <a:rPr lang="en-US"/>
              <a:t>CATEGORY</a:t>
            </a:r>
          </a:p>
        </p:txBody>
      </p:sp>
      <p:sp>
        <p:nvSpPr>
          <p:cNvPr id="14" name="Text Placeholder 30">
            <a:extLst>
              <a:ext uri="{FF2B5EF4-FFF2-40B4-BE49-F238E27FC236}">
                <a16:creationId xmlns:a16="http://schemas.microsoft.com/office/drawing/2014/main" id="{DFC46B43-B350-D228-C552-E20EEA8E1F1D}"/>
              </a:ext>
            </a:extLst>
          </p:cNvPr>
          <p:cNvSpPr>
            <a:spLocks noGrp="1"/>
          </p:cNvSpPr>
          <p:nvPr>
            <p:ph type="body" sz="quarter" idx="18" hasCustomPrompt="1"/>
          </p:nvPr>
        </p:nvSpPr>
        <p:spPr>
          <a:xfrm>
            <a:off x="9421787" y="5435945"/>
            <a:ext cx="2699995" cy="243424"/>
          </a:xfrm>
          <a:prstGeom prst="rect">
            <a:avLst/>
          </a:prstGeom>
        </p:spPr>
        <p:txBody>
          <a:bodyPr/>
          <a:lstStyle>
            <a:lvl1pPr marL="0" indent="0">
              <a:buNone/>
              <a:defRPr sz="1600" b="1" i="0">
                <a:solidFill>
                  <a:srgbClr val="0077AD"/>
                </a:solidFill>
                <a:latin typeface="Arial Black" panose="020B0604020202020204" pitchFamily="34" charset="0"/>
                <a:cs typeface="Arial Black" panose="020B0604020202020204" pitchFamily="34" charset="0"/>
              </a:defRPr>
            </a:lvl1pPr>
          </a:lstStyle>
          <a:p>
            <a:pPr lvl="0"/>
            <a:r>
              <a:rPr lang="en-US"/>
              <a:t>CATEGORY</a:t>
            </a:r>
          </a:p>
        </p:txBody>
      </p:sp>
      <p:cxnSp>
        <p:nvCxnSpPr>
          <p:cNvPr id="15" name="Straight Connector 14">
            <a:extLst>
              <a:ext uri="{FF2B5EF4-FFF2-40B4-BE49-F238E27FC236}">
                <a16:creationId xmlns:a16="http://schemas.microsoft.com/office/drawing/2014/main" id="{1A247BCF-36E6-BD5B-FB7E-41FE7021B1E7}"/>
              </a:ext>
            </a:extLst>
          </p:cNvPr>
          <p:cNvCxnSpPr>
            <a:cxnSpLocks/>
          </p:cNvCxnSpPr>
          <p:nvPr userDrawn="1"/>
        </p:nvCxnSpPr>
        <p:spPr>
          <a:xfrm>
            <a:off x="746124" y="4442886"/>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76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3C9DCC4-54D0-7C96-9A1D-07A5FDDCC6D2}"/>
              </a:ext>
            </a:extLst>
          </p:cNvPr>
          <p:cNvSpPr>
            <a:spLocks noGrp="1"/>
          </p:cNvSpPr>
          <p:nvPr>
            <p:ph type="pic" sz="quarter" idx="10" hasCustomPrompt="1"/>
          </p:nvPr>
        </p:nvSpPr>
        <p:spPr>
          <a:xfrm>
            <a:off x="565150" y="500063"/>
            <a:ext cx="3875088" cy="5843587"/>
          </a:xfrm>
          <a:prstGeom prst="rect">
            <a:avLst/>
          </a:prstGeom>
          <a:solidFill>
            <a:srgbClr val="002B5F"/>
          </a:solidFill>
        </p:spPr>
        <p:txBody>
          <a:bodyPr/>
          <a:lstStyle>
            <a:lvl1pPr marL="0" indent="0">
              <a:buNone/>
              <a:defRPr sz="2000" b="0" i="0">
                <a:solidFill>
                  <a:schemeClr val="bg1"/>
                </a:solidFill>
                <a:latin typeface="Avenir Book" panose="02000503020000020003" pitchFamily="2" charset="0"/>
              </a:defRPr>
            </a:lvl1pPr>
          </a:lstStyle>
          <a:p>
            <a:r>
              <a:rPr lang="en-US"/>
              <a:t>Click on picture icon to insert photo here.</a:t>
            </a:r>
          </a:p>
        </p:txBody>
      </p:sp>
      <p:sp>
        <p:nvSpPr>
          <p:cNvPr id="43" name="Text Placeholder 35">
            <a:extLst>
              <a:ext uri="{FF2B5EF4-FFF2-40B4-BE49-F238E27FC236}">
                <a16:creationId xmlns:a16="http://schemas.microsoft.com/office/drawing/2014/main" id="{B5FF3227-A7F1-A8AC-8AF9-EDF596206C02}"/>
              </a:ext>
            </a:extLst>
          </p:cNvPr>
          <p:cNvSpPr>
            <a:spLocks noGrp="1"/>
          </p:cNvSpPr>
          <p:nvPr>
            <p:ph type="body" sz="quarter" idx="11" hasCustomPrompt="1"/>
          </p:nvPr>
        </p:nvSpPr>
        <p:spPr>
          <a:xfrm>
            <a:off x="5262862" y="1791682"/>
            <a:ext cx="5732464" cy="414189"/>
          </a:xfrm>
          <a:prstGeom prst="rect">
            <a:avLst/>
          </a:prstGeom>
        </p:spPr>
        <p:txBody>
          <a:bodyPr/>
          <a:lstStyle>
            <a:lvl1pPr marL="0" indent="0">
              <a:buNone/>
              <a:defRPr b="1" i="0">
                <a:solidFill>
                  <a:srgbClr val="002B5F"/>
                </a:solidFill>
                <a:latin typeface="Avenir Black" panose="02000503020000020003" pitchFamily="2" charset="0"/>
              </a:defRPr>
            </a:lvl1pPr>
          </a:lstStyle>
          <a:p>
            <a:pPr lvl="0"/>
            <a:r>
              <a:rPr lang="en-US"/>
              <a:t>ONE COLUMN TEXT</a:t>
            </a:r>
          </a:p>
        </p:txBody>
      </p:sp>
      <p:sp>
        <p:nvSpPr>
          <p:cNvPr id="44" name="Text Placeholder 41">
            <a:extLst>
              <a:ext uri="{FF2B5EF4-FFF2-40B4-BE49-F238E27FC236}">
                <a16:creationId xmlns:a16="http://schemas.microsoft.com/office/drawing/2014/main" id="{86A43092-37FC-8AF5-C727-746742645B2E}"/>
              </a:ext>
            </a:extLst>
          </p:cNvPr>
          <p:cNvSpPr>
            <a:spLocks noGrp="1"/>
          </p:cNvSpPr>
          <p:nvPr>
            <p:ph type="body" sz="quarter" idx="12" hasCustomPrompt="1"/>
          </p:nvPr>
        </p:nvSpPr>
        <p:spPr>
          <a:xfrm>
            <a:off x="5262561" y="2617162"/>
            <a:ext cx="5732464" cy="2479675"/>
          </a:xfrm>
          <a:prstGeom prst="rect">
            <a:avLst/>
          </a:prstGeom>
        </p:spPr>
        <p:txBody>
          <a:bodyPr/>
          <a:lstStyle>
            <a:lvl1pPr marL="0" indent="0">
              <a:buNone/>
              <a:defRPr sz="1800" b="0" i="0">
                <a:latin typeface="Avenir Light" panose="020B0402020203020204" pitchFamily="34" charset="77"/>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546967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Blue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6" name="Title 1">
            <a:extLst>
              <a:ext uri="{FF2B5EF4-FFF2-40B4-BE49-F238E27FC236}">
                <a16:creationId xmlns:a16="http://schemas.microsoft.com/office/drawing/2014/main" id="{5FAE45D1-B8E0-0609-0BC7-D74AA42196BB}"/>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SECTION TITLE</a:t>
            </a:r>
            <a:br>
              <a:rPr lang="en-US"/>
            </a:br>
            <a:r>
              <a:rPr lang="en-US"/>
              <a:t>HERE</a:t>
            </a:r>
          </a:p>
        </p:txBody>
      </p:sp>
    </p:spTree>
    <p:extLst>
      <p:ext uri="{BB962C8B-B14F-4D97-AF65-F5344CB8AC3E}">
        <p14:creationId xmlns:p14="http://schemas.microsoft.com/office/powerpoint/2010/main" val="63442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Orange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6" name="Title 1">
            <a:extLst>
              <a:ext uri="{FF2B5EF4-FFF2-40B4-BE49-F238E27FC236}">
                <a16:creationId xmlns:a16="http://schemas.microsoft.com/office/drawing/2014/main" id="{5FAE45D1-B8E0-0609-0BC7-D74AA42196BB}"/>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SECTION TITLE</a:t>
            </a:r>
            <a:br>
              <a:rPr lang="en-US"/>
            </a:br>
            <a:r>
              <a:rPr lang="en-US"/>
              <a:t>HERE</a:t>
            </a:r>
          </a:p>
        </p:txBody>
      </p:sp>
    </p:spTree>
    <p:extLst>
      <p:ext uri="{BB962C8B-B14F-4D97-AF65-F5344CB8AC3E}">
        <p14:creationId xmlns:p14="http://schemas.microsoft.com/office/powerpoint/2010/main" val="2700698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riculture Section Titl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6" name="Title 1">
            <a:extLst>
              <a:ext uri="{FF2B5EF4-FFF2-40B4-BE49-F238E27FC236}">
                <a16:creationId xmlns:a16="http://schemas.microsoft.com/office/drawing/2014/main" id="{5FAE45D1-B8E0-0609-0BC7-D74AA42196BB}"/>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AGRICULTURE</a:t>
            </a:r>
            <a:br>
              <a:rPr lang="en-US"/>
            </a:br>
            <a:r>
              <a:rPr lang="en-US"/>
              <a:t>SECTION</a:t>
            </a:r>
          </a:p>
        </p:txBody>
      </p:sp>
    </p:spTree>
    <p:extLst>
      <p:ext uri="{BB962C8B-B14F-4D97-AF65-F5344CB8AC3E}">
        <p14:creationId xmlns:p14="http://schemas.microsoft.com/office/powerpoint/2010/main" val="150660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7AC1-20FE-CEFD-2E8E-7B8939AF1CAE}"/>
              </a:ext>
            </a:extLst>
          </p:cNvPr>
          <p:cNvSpPr>
            <a:spLocks noGrp="1"/>
          </p:cNvSpPr>
          <p:nvPr>
            <p:ph type="ctrTitle" hasCustomPrompt="1"/>
          </p:nvPr>
        </p:nvSpPr>
        <p:spPr>
          <a:xfrm>
            <a:off x="0" y="4700079"/>
            <a:ext cx="12192000" cy="864199"/>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TITLE GOES HERE</a:t>
            </a:r>
          </a:p>
        </p:txBody>
      </p:sp>
      <p:sp>
        <p:nvSpPr>
          <p:cNvPr id="3" name="Subtitle 2">
            <a:extLst>
              <a:ext uri="{FF2B5EF4-FFF2-40B4-BE49-F238E27FC236}">
                <a16:creationId xmlns:a16="http://schemas.microsoft.com/office/drawing/2014/main" id="{D7500D4B-2694-CA53-3C5B-35082F86ACA4}"/>
              </a:ext>
            </a:extLst>
          </p:cNvPr>
          <p:cNvSpPr>
            <a:spLocks noGrp="1"/>
          </p:cNvSpPr>
          <p:nvPr>
            <p:ph type="subTitle" idx="1" hasCustomPrompt="1"/>
          </p:nvPr>
        </p:nvSpPr>
        <p:spPr>
          <a:xfrm>
            <a:off x="0" y="5564278"/>
            <a:ext cx="12192000" cy="365125"/>
          </a:xfrm>
          <a:prstGeom prst="rect">
            <a:avLst/>
          </a:prstGeom>
        </p:spPr>
        <p:txBody>
          <a:bodyPr/>
          <a:lstStyle>
            <a:lvl1pPr marL="0" indent="0" algn="ctr">
              <a:buNone/>
              <a:defRPr sz="2400" b="0" i="0">
                <a:solidFill>
                  <a:srgbClr val="EE762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7" name="Picture 6">
            <a:extLst>
              <a:ext uri="{FF2B5EF4-FFF2-40B4-BE49-F238E27FC236}">
                <a16:creationId xmlns:a16="http://schemas.microsoft.com/office/drawing/2014/main" id="{7010D07C-A0AD-6519-AB1B-DE303F04F22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98131" y="1384885"/>
            <a:ext cx="8395738" cy="2392988"/>
          </a:xfrm>
          <a:prstGeom prst="rect">
            <a:avLst/>
          </a:prstGeom>
          <a:effectLst>
            <a:outerShdw blurRad="228011" dist="38100" dir="8100000" sx="102000" sy="102000" algn="tr" rotWithShape="0">
              <a:prstClr val="black">
                <a:alpha val="20000"/>
              </a:prstClr>
            </a:outerShdw>
          </a:effectLst>
        </p:spPr>
      </p:pic>
      <p:cxnSp>
        <p:nvCxnSpPr>
          <p:cNvPr id="5" name="Straight Connector 4">
            <a:extLst>
              <a:ext uri="{FF2B5EF4-FFF2-40B4-BE49-F238E27FC236}">
                <a16:creationId xmlns:a16="http://schemas.microsoft.com/office/drawing/2014/main" id="{ED48382B-0998-CADF-3C99-B47373B24017}"/>
              </a:ext>
            </a:extLst>
          </p:cNvPr>
          <p:cNvCxnSpPr>
            <a:cxnSpLocks/>
          </p:cNvCxnSpPr>
          <p:nvPr userDrawn="1"/>
        </p:nvCxnSpPr>
        <p:spPr>
          <a:xfrm>
            <a:off x="1564433" y="4287417"/>
            <a:ext cx="9063134" cy="0"/>
          </a:xfrm>
          <a:prstGeom prst="line">
            <a:avLst/>
          </a:prstGeom>
          <a:ln w="12700">
            <a:solidFill>
              <a:srgbClr val="EE76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347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riculture Section Titl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6" name="Title 1">
            <a:extLst>
              <a:ext uri="{FF2B5EF4-FFF2-40B4-BE49-F238E27FC236}">
                <a16:creationId xmlns:a16="http://schemas.microsoft.com/office/drawing/2014/main" id="{5FAE45D1-B8E0-0609-0BC7-D74AA42196BB}"/>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AGRICULTURE</a:t>
            </a:r>
            <a:br>
              <a:rPr lang="en-US"/>
            </a:br>
            <a:r>
              <a:rPr lang="en-US"/>
              <a:t>SECTION</a:t>
            </a:r>
          </a:p>
        </p:txBody>
      </p:sp>
    </p:spTree>
    <p:extLst>
      <p:ext uri="{BB962C8B-B14F-4D97-AF65-F5344CB8AC3E}">
        <p14:creationId xmlns:p14="http://schemas.microsoft.com/office/powerpoint/2010/main" val="406079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ducation Section Titl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2" name="Title 1">
            <a:extLst>
              <a:ext uri="{FF2B5EF4-FFF2-40B4-BE49-F238E27FC236}">
                <a16:creationId xmlns:a16="http://schemas.microsoft.com/office/drawing/2014/main" id="{0BBBD603-5307-178D-1E6E-1012F42CEFCA}"/>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EDUCATION</a:t>
            </a:r>
            <a:br>
              <a:rPr lang="en-US"/>
            </a:br>
            <a:r>
              <a:rPr lang="en-US"/>
              <a:t>SECTION</a:t>
            </a:r>
          </a:p>
        </p:txBody>
      </p:sp>
    </p:spTree>
    <p:extLst>
      <p:ext uri="{BB962C8B-B14F-4D97-AF65-F5344CB8AC3E}">
        <p14:creationId xmlns:p14="http://schemas.microsoft.com/office/powerpoint/2010/main" val="564944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ducation Section Titl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2" name="Title 1">
            <a:extLst>
              <a:ext uri="{FF2B5EF4-FFF2-40B4-BE49-F238E27FC236}">
                <a16:creationId xmlns:a16="http://schemas.microsoft.com/office/drawing/2014/main" id="{0BBBD603-5307-178D-1E6E-1012F42CEFCA}"/>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EDUCATION</a:t>
            </a:r>
            <a:br>
              <a:rPr lang="en-US"/>
            </a:br>
            <a:r>
              <a:rPr lang="en-US"/>
              <a:t>SECTION</a:t>
            </a:r>
          </a:p>
        </p:txBody>
      </p:sp>
    </p:spTree>
    <p:extLst>
      <p:ext uri="{BB962C8B-B14F-4D97-AF65-F5344CB8AC3E}">
        <p14:creationId xmlns:p14="http://schemas.microsoft.com/office/powerpoint/2010/main" val="171205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tertainment Section Titl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2" name="Title 1">
            <a:extLst>
              <a:ext uri="{FF2B5EF4-FFF2-40B4-BE49-F238E27FC236}">
                <a16:creationId xmlns:a16="http://schemas.microsoft.com/office/drawing/2014/main" id="{0BBBD603-5307-178D-1E6E-1012F42CEFCA}"/>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ENTERTAINMENT</a:t>
            </a:r>
            <a:br>
              <a:rPr lang="en-US"/>
            </a:br>
            <a:r>
              <a:rPr lang="en-US"/>
              <a:t>SECTION</a:t>
            </a:r>
          </a:p>
        </p:txBody>
      </p:sp>
    </p:spTree>
    <p:extLst>
      <p:ext uri="{BB962C8B-B14F-4D97-AF65-F5344CB8AC3E}">
        <p14:creationId xmlns:p14="http://schemas.microsoft.com/office/powerpoint/2010/main" val="4148834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tertainment Section Titl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2" name="Title 1">
            <a:extLst>
              <a:ext uri="{FF2B5EF4-FFF2-40B4-BE49-F238E27FC236}">
                <a16:creationId xmlns:a16="http://schemas.microsoft.com/office/drawing/2014/main" id="{0BBBD603-5307-178D-1E6E-1012F42CEFCA}"/>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ENTERTAINMENT</a:t>
            </a:r>
            <a:br>
              <a:rPr lang="en-US"/>
            </a:br>
            <a:r>
              <a:rPr lang="en-US"/>
              <a:t>SECTION</a:t>
            </a:r>
          </a:p>
        </p:txBody>
      </p:sp>
    </p:spTree>
    <p:extLst>
      <p:ext uri="{BB962C8B-B14F-4D97-AF65-F5344CB8AC3E}">
        <p14:creationId xmlns:p14="http://schemas.microsoft.com/office/powerpoint/2010/main" val="1486577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estern Heritage Section Titl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2" name="Title 1">
            <a:extLst>
              <a:ext uri="{FF2B5EF4-FFF2-40B4-BE49-F238E27FC236}">
                <a16:creationId xmlns:a16="http://schemas.microsoft.com/office/drawing/2014/main" id="{0BBBD603-5307-178D-1E6E-1012F42CEFCA}"/>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WESTERN HERITAGE</a:t>
            </a:r>
            <a:br>
              <a:rPr lang="en-US"/>
            </a:br>
            <a:r>
              <a:rPr lang="en-US"/>
              <a:t>SECTION</a:t>
            </a:r>
          </a:p>
        </p:txBody>
      </p:sp>
    </p:spTree>
    <p:extLst>
      <p:ext uri="{BB962C8B-B14F-4D97-AF65-F5344CB8AC3E}">
        <p14:creationId xmlns:p14="http://schemas.microsoft.com/office/powerpoint/2010/main" val="2513878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estern Heritage Section Titl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26469C-085D-FBA9-8FEB-92FB58951CF8}"/>
              </a:ext>
            </a:extLst>
          </p:cNvPr>
          <p:cNvSpPr>
            <a:spLocks noGrp="1"/>
          </p:cNvSpPr>
          <p:nvPr>
            <p:ph type="dt" sz="half" idx="10"/>
          </p:nvPr>
        </p:nvSpPr>
        <p:spPr/>
        <p:txBody>
          <a:bodyPr/>
          <a:lstStyle/>
          <a:p>
            <a:fld id="{0BB801B0-AA86-1842-9B51-5D46C341CFB4}" type="datetimeFigureOut">
              <a:rPr lang="en-US" smtClean="0"/>
              <a:t>8/9/2023</a:t>
            </a:fld>
            <a:endParaRPr lang="en-US"/>
          </a:p>
        </p:txBody>
      </p:sp>
      <p:sp>
        <p:nvSpPr>
          <p:cNvPr id="4" name="Footer Placeholder 3">
            <a:extLst>
              <a:ext uri="{FF2B5EF4-FFF2-40B4-BE49-F238E27FC236}">
                <a16:creationId xmlns:a16="http://schemas.microsoft.com/office/drawing/2014/main" id="{664869A1-05F1-420A-01C6-8A4B8225A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412401-335F-837F-5B0F-4B35CB138DB2}"/>
              </a:ext>
            </a:extLst>
          </p:cNvPr>
          <p:cNvSpPr>
            <a:spLocks noGrp="1"/>
          </p:cNvSpPr>
          <p:nvPr>
            <p:ph type="sldNum" sz="quarter" idx="12"/>
          </p:nvPr>
        </p:nvSpPr>
        <p:spPr/>
        <p:txBody>
          <a:bodyPr/>
          <a:lstStyle/>
          <a:p>
            <a:fld id="{AD4CAACA-EA9A-0246-AA61-037F95193F0B}" type="slidenum">
              <a:rPr lang="en-US" smtClean="0"/>
              <a:t>‹#›</a:t>
            </a:fld>
            <a:endParaRPr lang="en-US"/>
          </a:p>
        </p:txBody>
      </p:sp>
      <p:sp>
        <p:nvSpPr>
          <p:cNvPr id="2" name="Title 1">
            <a:extLst>
              <a:ext uri="{FF2B5EF4-FFF2-40B4-BE49-F238E27FC236}">
                <a16:creationId xmlns:a16="http://schemas.microsoft.com/office/drawing/2014/main" id="{0BBBD603-5307-178D-1E6E-1012F42CEFCA}"/>
              </a:ext>
            </a:extLst>
          </p:cNvPr>
          <p:cNvSpPr>
            <a:spLocks noGrp="1"/>
          </p:cNvSpPr>
          <p:nvPr>
            <p:ph type="ctrTitle" hasCustomPrompt="1"/>
          </p:nvPr>
        </p:nvSpPr>
        <p:spPr>
          <a:xfrm>
            <a:off x="0" y="2196170"/>
            <a:ext cx="12192000" cy="2465661"/>
          </a:xfrm>
          <a:prstGeom prst="rect">
            <a:avLst/>
          </a:prstGeom>
        </p:spPr>
        <p:txBody>
          <a:bodyPr anchor="b"/>
          <a:lstStyle>
            <a:lvl1pPr algn="ctr">
              <a:defRPr sz="8000" b="1" i="0">
                <a:solidFill>
                  <a:schemeClr val="bg1"/>
                </a:solidFill>
                <a:latin typeface="Arial Black" panose="020B0604020202020204" pitchFamily="34" charset="0"/>
                <a:cs typeface="Arial Black" panose="020B0604020202020204" pitchFamily="34" charset="0"/>
              </a:defRPr>
            </a:lvl1pPr>
          </a:lstStyle>
          <a:p>
            <a:r>
              <a:rPr lang="en-US"/>
              <a:t>WESTERN HERITAGE</a:t>
            </a:r>
            <a:br>
              <a:rPr lang="en-US"/>
            </a:br>
            <a:r>
              <a:rPr lang="en-US"/>
              <a:t>SECTION</a:t>
            </a:r>
          </a:p>
        </p:txBody>
      </p:sp>
    </p:spTree>
    <p:extLst>
      <p:ext uri="{BB962C8B-B14F-4D97-AF65-F5344CB8AC3E}">
        <p14:creationId xmlns:p14="http://schemas.microsoft.com/office/powerpoint/2010/main" val="13145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 Photo Grid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CBCD62-E2C2-12B7-DE53-FEEA0A5B42CF}"/>
              </a:ext>
            </a:extLst>
          </p:cNvPr>
          <p:cNvSpPr/>
          <p:nvPr userDrawn="1"/>
        </p:nvSpPr>
        <p:spPr>
          <a:xfrm>
            <a:off x="0" y="0"/>
            <a:ext cx="8305014" cy="6858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41">
            <a:extLst>
              <a:ext uri="{FF2B5EF4-FFF2-40B4-BE49-F238E27FC236}">
                <a16:creationId xmlns:a16="http://schemas.microsoft.com/office/drawing/2014/main" id="{AEFE9DC3-61D5-87D7-F105-92420E453350}"/>
              </a:ext>
            </a:extLst>
          </p:cNvPr>
          <p:cNvSpPr>
            <a:spLocks noGrp="1"/>
          </p:cNvSpPr>
          <p:nvPr>
            <p:ph type="body" sz="quarter" idx="20" hasCustomPrompt="1"/>
          </p:nvPr>
        </p:nvSpPr>
        <p:spPr>
          <a:xfrm>
            <a:off x="671479" y="781354"/>
            <a:ext cx="11845714" cy="1029604"/>
          </a:xfrm>
          <a:prstGeom prst="rect">
            <a:avLst/>
          </a:prstGeom>
        </p:spPr>
        <p:txBody>
          <a:bodyPr/>
          <a:lstStyle>
            <a:lvl1pPr marL="0" indent="0">
              <a:buNone/>
              <a:defRPr sz="9600" b="1" i="0">
                <a:solidFill>
                  <a:schemeClr val="bg1">
                    <a:alpha val="5000"/>
                  </a:schemeClr>
                </a:solidFill>
                <a:latin typeface="Avenir Black" panose="02000503020000020003" pitchFamily="2"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CAN</a:t>
            </a:r>
          </a:p>
        </p:txBody>
      </p:sp>
      <p:sp>
        <p:nvSpPr>
          <p:cNvPr id="38" name="Text Placeholder 41">
            <a:extLst>
              <a:ext uri="{FF2B5EF4-FFF2-40B4-BE49-F238E27FC236}">
                <a16:creationId xmlns:a16="http://schemas.microsoft.com/office/drawing/2014/main" id="{A6C45A62-FF6F-1D5F-A4BA-6D15AD4F6637}"/>
              </a:ext>
            </a:extLst>
          </p:cNvPr>
          <p:cNvSpPr>
            <a:spLocks noGrp="1"/>
          </p:cNvSpPr>
          <p:nvPr>
            <p:ph type="body" sz="quarter" idx="21" hasCustomPrompt="1"/>
          </p:nvPr>
        </p:nvSpPr>
        <p:spPr>
          <a:xfrm>
            <a:off x="671479" y="2168452"/>
            <a:ext cx="11845714" cy="1029604"/>
          </a:xfrm>
          <a:prstGeom prst="rect">
            <a:avLst/>
          </a:prstGeom>
        </p:spPr>
        <p:txBody>
          <a:bodyPr/>
          <a:lstStyle>
            <a:lvl1pPr marL="0" indent="0">
              <a:buNone/>
              <a:defRPr sz="9600" b="1" i="0">
                <a:solidFill>
                  <a:schemeClr val="bg1">
                    <a:alpha val="5000"/>
                  </a:schemeClr>
                </a:solidFill>
                <a:latin typeface="Avenir Black" panose="02000503020000020003" pitchFamily="2"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GO HERE</a:t>
            </a:r>
          </a:p>
        </p:txBody>
      </p:sp>
      <p:cxnSp>
        <p:nvCxnSpPr>
          <p:cNvPr id="3" name="Straight Connector 2">
            <a:extLst>
              <a:ext uri="{FF2B5EF4-FFF2-40B4-BE49-F238E27FC236}">
                <a16:creationId xmlns:a16="http://schemas.microsoft.com/office/drawing/2014/main" id="{BE0A9B4C-0A01-345A-F004-EC7F6577D2CF}"/>
              </a:ext>
            </a:extLst>
          </p:cNvPr>
          <p:cNvCxnSpPr>
            <a:cxnSpLocks/>
          </p:cNvCxnSpPr>
          <p:nvPr userDrawn="1"/>
        </p:nvCxnSpPr>
        <p:spPr>
          <a:xfrm>
            <a:off x="746124" y="4442886"/>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96F7E11-4694-2BC3-DBA2-00484D213A7F}"/>
              </a:ext>
            </a:extLst>
          </p:cNvPr>
          <p:cNvCxnSpPr/>
          <p:nvPr userDrawn="1"/>
        </p:nvCxnSpPr>
        <p:spPr>
          <a:xfrm>
            <a:off x="9492005" y="1166365"/>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C61175-CA08-71D8-6CFB-111B16600F14}"/>
              </a:ext>
            </a:extLst>
          </p:cNvPr>
          <p:cNvCxnSpPr/>
          <p:nvPr userDrawn="1"/>
        </p:nvCxnSpPr>
        <p:spPr>
          <a:xfrm>
            <a:off x="9492005" y="2696069"/>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7A1009-BCA9-0DD4-9BF2-D1BEECBF9F9E}"/>
              </a:ext>
            </a:extLst>
          </p:cNvPr>
          <p:cNvCxnSpPr/>
          <p:nvPr userDrawn="1"/>
        </p:nvCxnSpPr>
        <p:spPr>
          <a:xfrm>
            <a:off x="9492005" y="4230078"/>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4AB19C-9A14-A616-C24F-A2774A7A7949}"/>
              </a:ext>
            </a:extLst>
          </p:cNvPr>
          <p:cNvCxnSpPr/>
          <p:nvPr userDrawn="1"/>
        </p:nvCxnSpPr>
        <p:spPr>
          <a:xfrm>
            <a:off x="9492005" y="5785503"/>
            <a:ext cx="603316" cy="0"/>
          </a:xfrm>
          <a:prstGeom prst="line">
            <a:avLst/>
          </a:prstGeom>
          <a:ln w="28575">
            <a:solidFill>
              <a:srgbClr val="D1D3D4"/>
            </a:solidFill>
          </a:ln>
        </p:spPr>
        <p:style>
          <a:lnRef idx="1">
            <a:schemeClr val="accent1"/>
          </a:lnRef>
          <a:fillRef idx="0">
            <a:schemeClr val="accent1"/>
          </a:fillRef>
          <a:effectRef idx="0">
            <a:schemeClr val="accent1"/>
          </a:effectRef>
          <a:fontRef idx="minor">
            <a:schemeClr val="tx1"/>
          </a:fontRef>
        </p:style>
      </p:cxnSp>
      <p:sp>
        <p:nvSpPr>
          <p:cNvPr id="31" name="Text Placeholder 30">
            <a:extLst>
              <a:ext uri="{FF2B5EF4-FFF2-40B4-BE49-F238E27FC236}">
                <a16:creationId xmlns:a16="http://schemas.microsoft.com/office/drawing/2014/main" id="{9571297D-A0FE-93FE-56F7-0AAF7CCF2FCA}"/>
              </a:ext>
            </a:extLst>
          </p:cNvPr>
          <p:cNvSpPr>
            <a:spLocks noGrp="1"/>
          </p:cNvSpPr>
          <p:nvPr>
            <p:ph type="body" sz="quarter" idx="14" hasCustomPrompt="1"/>
          </p:nvPr>
        </p:nvSpPr>
        <p:spPr>
          <a:xfrm>
            <a:off x="9421787" y="850074"/>
            <a:ext cx="2699995" cy="243424"/>
          </a:xfrm>
          <a:prstGeom prst="rect">
            <a:avLst/>
          </a:prstGeom>
        </p:spPr>
        <p:txBody>
          <a:bodyPr/>
          <a:lstStyle>
            <a:lvl1pPr marL="0" indent="0">
              <a:buNone/>
              <a:defRPr sz="1600" b="1" i="0">
                <a:solidFill>
                  <a:srgbClr val="0077AD"/>
                </a:solidFill>
                <a:latin typeface="Avenir Black" panose="02000503020000020003" pitchFamily="2" charset="0"/>
              </a:defRPr>
            </a:lvl1pPr>
          </a:lstStyle>
          <a:p>
            <a:pPr lvl="0"/>
            <a:r>
              <a:rPr lang="en-US"/>
              <a:t>CATEGORY</a:t>
            </a:r>
          </a:p>
        </p:txBody>
      </p:sp>
      <p:sp>
        <p:nvSpPr>
          <p:cNvPr id="32" name="Text Placeholder 41">
            <a:extLst>
              <a:ext uri="{FF2B5EF4-FFF2-40B4-BE49-F238E27FC236}">
                <a16:creationId xmlns:a16="http://schemas.microsoft.com/office/drawing/2014/main" id="{B835A1A9-181F-4ED7-2EB5-422F4A902622}"/>
              </a:ext>
            </a:extLst>
          </p:cNvPr>
          <p:cNvSpPr>
            <a:spLocks noGrp="1"/>
          </p:cNvSpPr>
          <p:nvPr>
            <p:ph type="body" sz="quarter" idx="15" hasCustomPrompt="1"/>
          </p:nvPr>
        </p:nvSpPr>
        <p:spPr>
          <a:xfrm>
            <a:off x="646034" y="4676076"/>
            <a:ext cx="5449966" cy="1763844"/>
          </a:xfrm>
          <a:prstGeom prst="rect">
            <a:avLst/>
          </a:prstGeom>
        </p:spPr>
        <p:txBody>
          <a:bodyPr/>
          <a:lstStyle>
            <a:lvl1pPr marL="0" indent="0">
              <a:buNone/>
              <a:defRPr sz="1800" b="0" i="0">
                <a:solidFill>
                  <a:schemeClr val="bg1"/>
                </a:solidFill>
                <a:latin typeface="Avenir Light" panose="020B0402020203020204" pitchFamily="34" charset="77"/>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33" name="Text Placeholder 30">
            <a:extLst>
              <a:ext uri="{FF2B5EF4-FFF2-40B4-BE49-F238E27FC236}">
                <a16:creationId xmlns:a16="http://schemas.microsoft.com/office/drawing/2014/main" id="{5D6F1443-1542-9155-2C7B-209F28701B8C}"/>
              </a:ext>
            </a:extLst>
          </p:cNvPr>
          <p:cNvSpPr>
            <a:spLocks noGrp="1"/>
          </p:cNvSpPr>
          <p:nvPr>
            <p:ph type="body" sz="quarter" idx="16" hasCustomPrompt="1"/>
          </p:nvPr>
        </p:nvSpPr>
        <p:spPr>
          <a:xfrm>
            <a:off x="9421787" y="2383506"/>
            <a:ext cx="2699995" cy="243424"/>
          </a:xfrm>
          <a:prstGeom prst="rect">
            <a:avLst/>
          </a:prstGeom>
        </p:spPr>
        <p:txBody>
          <a:bodyPr/>
          <a:lstStyle>
            <a:lvl1pPr marL="0" indent="0">
              <a:buNone/>
              <a:defRPr sz="1600" b="1" i="0">
                <a:solidFill>
                  <a:srgbClr val="0077AD"/>
                </a:solidFill>
                <a:latin typeface="Avenir Black" panose="02000503020000020003" pitchFamily="2" charset="0"/>
              </a:defRPr>
            </a:lvl1pPr>
          </a:lstStyle>
          <a:p>
            <a:pPr lvl="0"/>
            <a:r>
              <a:rPr lang="en-US"/>
              <a:t>CATEGORY</a:t>
            </a:r>
          </a:p>
        </p:txBody>
      </p:sp>
      <p:sp>
        <p:nvSpPr>
          <p:cNvPr id="34" name="Text Placeholder 30">
            <a:extLst>
              <a:ext uri="{FF2B5EF4-FFF2-40B4-BE49-F238E27FC236}">
                <a16:creationId xmlns:a16="http://schemas.microsoft.com/office/drawing/2014/main" id="{75D86097-C643-362C-CA8F-B2E8C7EF4FEC}"/>
              </a:ext>
            </a:extLst>
          </p:cNvPr>
          <p:cNvSpPr>
            <a:spLocks noGrp="1"/>
          </p:cNvSpPr>
          <p:nvPr>
            <p:ph type="body" sz="quarter" idx="17" hasCustomPrompt="1"/>
          </p:nvPr>
        </p:nvSpPr>
        <p:spPr>
          <a:xfrm>
            <a:off x="9421787" y="3904360"/>
            <a:ext cx="2699995" cy="243424"/>
          </a:xfrm>
          <a:prstGeom prst="rect">
            <a:avLst/>
          </a:prstGeom>
        </p:spPr>
        <p:txBody>
          <a:bodyPr/>
          <a:lstStyle>
            <a:lvl1pPr marL="0" indent="0">
              <a:buNone/>
              <a:defRPr sz="1600" b="1" i="0">
                <a:solidFill>
                  <a:srgbClr val="0077AD"/>
                </a:solidFill>
                <a:latin typeface="Avenir Black" panose="02000503020000020003" pitchFamily="2" charset="0"/>
              </a:defRPr>
            </a:lvl1pPr>
          </a:lstStyle>
          <a:p>
            <a:pPr lvl="0"/>
            <a:r>
              <a:rPr lang="en-US"/>
              <a:t>CATEGORY</a:t>
            </a:r>
          </a:p>
        </p:txBody>
      </p:sp>
      <p:sp>
        <p:nvSpPr>
          <p:cNvPr id="35" name="Text Placeholder 30">
            <a:extLst>
              <a:ext uri="{FF2B5EF4-FFF2-40B4-BE49-F238E27FC236}">
                <a16:creationId xmlns:a16="http://schemas.microsoft.com/office/drawing/2014/main" id="{464AA0E6-D724-E7F4-9F98-B25653B37072}"/>
              </a:ext>
            </a:extLst>
          </p:cNvPr>
          <p:cNvSpPr>
            <a:spLocks noGrp="1"/>
          </p:cNvSpPr>
          <p:nvPr>
            <p:ph type="body" sz="quarter" idx="18" hasCustomPrompt="1"/>
          </p:nvPr>
        </p:nvSpPr>
        <p:spPr>
          <a:xfrm>
            <a:off x="9421787" y="5435945"/>
            <a:ext cx="2699995" cy="243424"/>
          </a:xfrm>
          <a:prstGeom prst="rect">
            <a:avLst/>
          </a:prstGeom>
        </p:spPr>
        <p:txBody>
          <a:bodyPr/>
          <a:lstStyle>
            <a:lvl1pPr marL="0" indent="0">
              <a:buNone/>
              <a:defRPr sz="1600" b="1" i="0">
                <a:solidFill>
                  <a:srgbClr val="0077AD"/>
                </a:solidFill>
                <a:latin typeface="Avenir Black" panose="02000503020000020003" pitchFamily="2" charset="0"/>
              </a:defRPr>
            </a:lvl1pPr>
          </a:lstStyle>
          <a:p>
            <a:pPr lvl="0"/>
            <a:r>
              <a:rPr lang="en-US"/>
              <a:t>CATEGORY</a:t>
            </a:r>
          </a:p>
        </p:txBody>
      </p:sp>
      <p:sp>
        <p:nvSpPr>
          <p:cNvPr id="36" name="Text Placeholder 41">
            <a:extLst>
              <a:ext uri="{FF2B5EF4-FFF2-40B4-BE49-F238E27FC236}">
                <a16:creationId xmlns:a16="http://schemas.microsoft.com/office/drawing/2014/main" id="{29FD822B-8776-4C06-F206-ED4F532AA563}"/>
              </a:ext>
            </a:extLst>
          </p:cNvPr>
          <p:cNvSpPr>
            <a:spLocks noGrp="1"/>
          </p:cNvSpPr>
          <p:nvPr>
            <p:ph type="body" sz="quarter" idx="19" hasCustomPrompt="1"/>
          </p:nvPr>
        </p:nvSpPr>
        <p:spPr>
          <a:xfrm>
            <a:off x="646034" y="3844371"/>
            <a:ext cx="5449966" cy="360870"/>
          </a:xfrm>
          <a:prstGeom prst="rect">
            <a:avLst/>
          </a:prstGeom>
        </p:spPr>
        <p:txBody>
          <a:bodyPr/>
          <a:lstStyle>
            <a:lvl1pPr marL="0" indent="0">
              <a:buNone/>
              <a:defRPr sz="2800" b="1" i="0">
                <a:solidFill>
                  <a:schemeClr val="bg1"/>
                </a:solidFill>
                <a:latin typeface="Avenir Black" panose="02000503020000020003" pitchFamily="2"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TITLE TEXT GOES HERE</a:t>
            </a:r>
          </a:p>
        </p:txBody>
      </p:sp>
      <p:sp>
        <p:nvSpPr>
          <p:cNvPr id="8" name="Picture Placeholder 7">
            <a:extLst>
              <a:ext uri="{FF2B5EF4-FFF2-40B4-BE49-F238E27FC236}">
                <a16:creationId xmlns:a16="http://schemas.microsoft.com/office/drawing/2014/main" id="{C243FAFE-3D73-10C2-0926-EBE1A439E7AA}"/>
              </a:ext>
            </a:extLst>
          </p:cNvPr>
          <p:cNvSpPr>
            <a:spLocks noGrp="1"/>
          </p:cNvSpPr>
          <p:nvPr>
            <p:ph type="pic" sz="quarter" idx="10" hasCustomPrompt="1"/>
          </p:nvPr>
        </p:nvSpPr>
        <p:spPr>
          <a:xfrm>
            <a:off x="6697261" y="283815"/>
            <a:ext cx="2523543" cy="1375943"/>
          </a:xfrm>
          <a:prstGeom prst="rect">
            <a:avLst/>
          </a:prstGeom>
          <a:solidFill>
            <a:srgbClr val="EE7624"/>
          </a:solidFill>
        </p:spPr>
        <p:txBody>
          <a:bodyPr/>
          <a:lstStyle>
            <a:lvl1pPr marL="0" indent="0">
              <a:buNone/>
              <a:defRPr sz="1800">
                <a:solidFill>
                  <a:schemeClr val="bg1"/>
                </a:solidFill>
              </a:defRPr>
            </a:lvl1pPr>
          </a:lstStyle>
          <a:p>
            <a:r>
              <a:rPr lang="en-US"/>
              <a:t>Click on picture icon to insert photo here.</a:t>
            </a:r>
          </a:p>
        </p:txBody>
      </p:sp>
      <p:sp>
        <p:nvSpPr>
          <p:cNvPr id="11" name="Picture Placeholder 7">
            <a:extLst>
              <a:ext uri="{FF2B5EF4-FFF2-40B4-BE49-F238E27FC236}">
                <a16:creationId xmlns:a16="http://schemas.microsoft.com/office/drawing/2014/main" id="{635EA912-66F9-417D-5D5A-471FF80F2DAC}"/>
              </a:ext>
            </a:extLst>
          </p:cNvPr>
          <p:cNvSpPr>
            <a:spLocks noGrp="1"/>
          </p:cNvSpPr>
          <p:nvPr>
            <p:ph type="pic" sz="quarter" idx="11" hasCustomPrompt="1"/>
          </p:nvPr>
        </p:nvSpPr>
        <p:spPr>
          <a:xfrm>
            <a:off x="6697261" y="1810958"/>
            <a:ext cx="2523543" cy="1375943"/>
          </a:xfrm>
          <a:prstGeom prst="rect">
            <a:avLst/>
          </a:prstGeom>
          <a:solidFill>
            <a:srgbClr val="EE7624"/>
          </a:solidFill>
        </p:spPr>
        <p:txBody>
          <a:bodyPr/>
          <a:lstStyle>
            <a:lvl1pPr marL="0" indent="0">
              <a:buNone/>
              <a:defRPr sz="1800">
                <a:solidFill>
                  <a:schemeClr val="bg1"/>
                </a:solidFill>
              </a:defRPr>
            </a:lvl1pPr>
          </a:lstStyle>
          <a:p>
            <a:r>
              <a:rPr lang="en-US"/>
              <a:t>Click on picture icon to insert photo here.</a:t>
            </a:r>
          </a:p>
        </p:txBody>
      </p:sp>
      <p:sp>
        <p:nvSpPr>
          <p:cNvPr id="12" name="Picture Placeholder 7">
            <a:extLst>
              <a:ext uri="{FF2B5EF4-FFF2-40B4-BE49-F238E27FC236}">
                <a16:creationId xmlns:a16="http://schemas.microsoft.com/office/drawing/2014/main" id="{7960CB38-8948-A5E4-1A39-F684BFD76FC3}"/>
              </a:ext>
            </a:extLst>
          </p:cNvPr>
          <p:cNvSpPr>
            <a:spLocks noGrp="1"/>
          </p:cNvSpPr>
          <p:nvPr>
            <p:ph type="pic" sz="quarter" idx="12" hasCustomPrompt="1"/>
          </p:nvPr>
        </p:nvSpPr>
        <p:spPr>
          <a:xfrm>
            <a:off x="6697261" y="3338101"/>
            <a:ext cx="2523543" cy="1375943"/>
          </a:xfrm>
          <a:prstGeom prst="rect">
            <a:avLst/>
          </a:prstGeom>
          <a:solidFill>
            <a:srgbClr val="EE7624"/>
          </a:solidFill>
        </p:spPr>
        <p:txBody>
          <a:bodyPr/>
          <a:lstStyle>
            <a:lvl1pPr marL="0" indent="0">
              <a:buNone/>
              <a:defRPr sz="1800">
                <a:solidFill>
                  <a:schemeClr val="bg1"/>
                </a:solidFill>
              </a:defRPr>
            </a:lvl1pPr>
          </a:lstStyle>
          <a:p>
            <a:r>
              <a:rPr lang="en-US"/>
              <a:t>Click on picture icon to insert photo here.</a:t>
            </a:r>
          </a:p>
        </p:txBody>
      </p:sp>
      <p:sp>
        <p:nvSpPr>
          <p:cNvPr id="13" name="Picture Placeholder 7">
            <a:extLst>
              <a:ext uri="{FF2B5EF4-FFF2-40B4-BE49-F238E27FC236}">
                <a16:creationId xmlns:a16="http://schemas.microsoft.com/office/drawing/2014/main" id="{976F9D0F-4AFF-ECB5-1FC5-F50E6D86656D}"/>
              </a:ext>
            </a:extLst>
          </p:cNvPr>
          <p:cNvSpPr>
            <a:spLocks noGrp="1"/>
          </p:cNvSpPr>
          <p:nvPr>
            <p:ph type="pic" sz="quarter" idx="13" hasCustomPrompt="1"/>
          </p:nvPr>
        </p:nvSpPr>
        <p:spPr>
          <a:xfrm>
            <a:off x="6697261" y="4869686"/>
            <a:ext cx="2523543" cy="1375943"/>
          </a:xfrm>
          <a:prstGeom prst="rect">
            <a:avLst/>
          </a:prstGeom>
          <a:solidFill>
            <a:srgbClr val="EE7624"/>
          </a:solidFill>
        </p:spPr>
        <p:txBody>
          <a:bodyPr/>
          <a:lstStyle>
            <a:lvl1pPr marL="0" indent="0">
              <a:buNone/>
              <a:defRPr sz="1800">
                <a:solidFill>
                  <a:schemeClr val="bg1"/>
                </a:solidFill>
              </a:defRPr>
            </a:lvl1pPr>
          </a:lstStyle>
          <a:p>
            <a:r>
              <a:rPr lang="en-US"/>
              <a:t>Click on picture icon to insert photo here.</a:t>
            </a:r>
          </a:p>
        </p:txBody>
      </p:sp>
    </p:spTree>
    <p:extLst>
      <p:ext uri="{BB962C8B-B14F-4D97-AF65-F5344CB8AC3E}">
        <p14:creationId xmlns:p14="http://schemas.microsoft.com/office/powerpoint/2010/main" val="155447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EEEAD5B-CA71-FF59-6CE1-FDA791AE50A9}"/>
              </a:ext>
            </a:extLst>
          </p:cNvPr>
          <p:cNvSpPr>
            <a:spLocks noGrp="1"/>
          </p:cNvSpPr>
          <p:nvPr>
            <p:ph type="dt" sz="half" idx="10"/>
          </p:nvPr>
        </p:nvSpPr>
        <p:spPr/>
        <p:txBody>
          <a:bodyPr/>
          <a:lstStyle/>
          <a:p>
            <a:fld id="{66AA5314-48F9-064C-A318-416EDA99AFC0}" type="datetimeFigureOut">
              <a:rPr lang="en-US" smtClean="0"/>
              <a:t>8/9/2023</a:t>
            </a:fld>
            <a:endParaRPr lang="en-US"/>
          </a:p>
        </p:txBody>
      </p:sp>
      <p:sp>
        <p:nvSpPr>
          <p:cNvPr id="4" name="Footer Placeholder 3">
            <a:extLst>
              <a:ext uri="{FF2B5EF4-FFF2-40B4-BE49-F238E27FC236}">
                <a16:creationId xmlns:a16="http://schemas.microsoft.com/office/drawing/2014/main" id="{AC570280-7C48-AFCC-9F3C-1C1B1E1BB9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AFD520-4C3E-1125-AB36-2C95312CB44E}"/>
              </a:ext>
            </a:extLst>
          </p:cNvPr>
          <p:cNvSpPr>
            <a:spLocks noGrp="1"/>
          </p:cNvSpPr>
          <p:nvPr>
            <p:ph type="sldNum" sz="quarter" idx="12"/>
          </p:nvPr>
        </p:nvSpPr>
        <p:spPr/>
        <p:txBody>
          <a:bodyPr/>
          <a:lstStyle/>
          <a:p>
            <a:fld id="{1FEE0AC3-494B-5247-BFB9-94542F2289B5}" type="slidenum">
              <a:rPr lang="en-US" smtClean="0"/>
              <a:t>‹#›</a:t>
            </a:fld>
            <a:endParaRPr lang="en-US"/>
          </a:p>
        </p:txBody>
      </p:sp>
    </p:spTree>
    <p:extLst>
      <p:ext uri="{BB962C8B-B14F-4D97-AF65-F5344CB8AC3E}">
        <p14:creationId xmlns:p14="http://schemas.microsoft.com/office/powerpoint/2010/main" val="162517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3C9DCC4-54D0-7C96-9A1D-07A5FDDCC6D2}"/>
              </a:ext>
            </a:extLst>
          </p:cNvPr>
          <p:cNvSpPr>
            <a:spLocks noGrp="1"/>
          </p:cNvSpPr>
          <p:nvPr>
            <p:ph type="pic" sz="quarter" idx="10" hasCustomPrompt="1"/>
          </p:nvPr>
        </p:nvSpPr>
        <p:spPr>
          <a:xfrm>
            <a:off x="565150" y="500063"/>
            <a:ext cx="3875088" cy="5843587"/>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43" name="Text Placeholder 35">
            <a:extLst>
              <a:ext uri="{FF2B5EF4-FFF2-40B4-BE49-F238E27FC236}">
                <a16:creationId xmlns:a16="http://schemas.microsoft.com/office/drawing/2014/main" id="{B5FF3227-A7F1-A8AC-8AF9-EDF596206C02}"/>
              </a:ext>
            </a:extLst>
          </p:cNvPr>
          <p:cNvSpPr>
            <a:spLocks noGrp="1"/>
          </p:cNvSpPr>
          <p:nvPr>
            <p:ph type="body" sz="quarter" idx="11" hasCustomPrompt="1"/>
          </p:nvPr>
        </p:nvSpPr>
        <p:spPr>
          <a:xfrm>
            <a:off x="5262862" y="1791682"/>
            <a:ext cx="5732464" cy="414189"/>
          </a:xfrm>
          <a:prstGeom prst="rect">
            <a:avLst/>
          </a:prstGeom>
        </p:spPr>
        <p:txBody>
          <a:bodyPr/>
          <a:lstStyle>
            <a:lvl1pPr marL="0" indent="0">
              <a:buNone/>
              <a:defRPr b="1" i="0">
                <a:solidFill>
                  <a:srgbClr val="002B5F"/>
                </a:solidFill>
                <a:latin typeface="Arial Black" panose="020B0604020202020204" pitchFamily="34" charset="0"/>
                <a:cs typeface="Arial Black" panose="020B0604020202020204" pitchFamily="34" charset="0"/>
              </a:defRPr>
            </a:lvl1pPr>
          </a:lstStyle>
          <a:p>
            <a:pPr lvl="0"/>
            <a:r>
              <a:rPr lang="en-US"/>
              <a:t>ONE COLUMN TEXT</a:t>
            </a:r>
          </a:p>
        </p:txBody>
      </p:sp>
      <p:sp>
        <p:nvSpPr>
          <p:cNvPr id="44" name="Text Placeholder 41">
            <a:extLst>
              <a:ext uri="{FF2B5EF4-FFF2-40B4-BE49-F238E27FC236}">
                <a16:creationId xmlns:a16="http://schemas.microsoft.com/office/drawing/2014/main" id="{86A43092-37FC-8AF5-C727-746742645B2E}"/>
              </a:ext>
            </a:extLst>
          </p:cNvPr>
          <p:cNvSpPr>
            <a:spLocks noGrp="1"/>
          </p:cNvSpPr>
          <p:nvPr>
            <p:ph type="body" sz="quarter" idx="12" hasCustomPrompt="1"/>
          </p:nvPr>
        </p:nvSpPr>
        <p:spPr>
          <a:xfrm>
            <a:off x="5262561" y="2617162"/>
            <a:ext cx="5732464" cy="2479675"/>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127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ABD698A0-F59A-D2BB-88B5-4ED5EA1CFEC0}"/>
              </a:ext>
            </a:extLst>
          </p:cNvPr>
          <p:cNvCxnSpPr>
            <a:cxnSpLocks/>
          </p:cNvCxnSpPr>
          <p:nvPr userDrawn="1"/>
        </p:nvCxnSpPr>
        <p:spPr>
          <a:xfrm>
            <a:off x="5366558" y="2411516"/>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03C9DCC4-54D0-7C96-9A1D-07A5FDDCC6D2}"/>
              </a:ext>
            </a:extLst>
          </p:cNvPr>
          <p:cNvSpPr>
            <a:spLocks noGrp="1"/>
          </p:cNvSpPr>
          <p:nvPr>
            <p:ph type="pic" sz="quarter" idx="10" hasCustomPrompt="1"/>
          </p:nvPr>
        </p:nvSpPr>
        <p:spPr>
          <a:xfrm>
            <a:off x="565150" y="500063"/>
            <a:ext cx="3875088" cy="5843587"/>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36" name="Text Placeholder 35">
            <a:extLst>
              <a:ext uri="{FF2B5EF4-FFF2-40B4-BE49-F238E27FC236}">
                <a16:creationId xmlns:a16="http://schemas.microsoft.com/office/drawing/2014/main" id="{6D3F500E-0CE0-37CD-8D97-58ADF2889D89}"/>
              </a:ext>
            </a:extLst>
          </p:cNvPr>
          <p:cNvSpPr>
            <a:spLocks noGrp="1"/>
          </p:cNvSpPr>
          <p:nvPr>
            <p:ph type="body" sz="quarter" idx="11" hasCustomPrompt="1"/>
          </p:nvPr>
        </p:nvSpPr>
        <p:spPr>
          <a:xfrm>
            <a:off x="5262862" y="1791682"/>
            <a:ext cx="5732464" cy="414189"/>
          </a:xfrm>
          <a:prstGeom prst="rect">
            <a:avLst/>
          </a:prstGeom>
        </p:spPr>
        <p:txBody>
          <a:bodyPr/>
          <a:lstStyle>
            <a:lvl1pPr marL="0" indent="0">
              <a:buNone/>
              <a:defRPr b="1" i="0">
                <a:solidFill>
                  <a:srgbClr val="002B5F"/>
                </a:solidFill>
                <a:latin typeface="Arial Black" panose="020B0604020202020204" pitchFamily="34" charset="0"/>
                <a:cs typeface="Arial Black" panose="020B0604020202020204" pitchFamily="34" charset="0"/>
              </a:defRPr>
            </a:lvl1pPr>
          </a:lstStyle>
          <a:p>
            <a:pPr lvl="0"/>
            <a:r>
              <a:rPr lang="en-US"/>
              <a:t>ONE COLUMN TEXT</a:t>
            </a:r>
          </a:p>
        </p:txBody>
      </p:sp>
      <p:sp>
        <p:nvSpPr>
          <p:cNvPr id="42" name="Text Placeholder 41">
            <a:extLst>
              <a:ext uri="{FF2B5EF4-FFF2-40B4-BE49-F238E27FC236}">
                <a16:creationId xmlns:a16="http://schemas.microsoft.com/office/drawing/2014/main" id="{5059CB9E-93DC-5FCD-40B2-5100EC1F8B76}"/>
              </a:ext>
            </a:extLst>
          </p:cNvPr>
          <p:cNvSpPr>
            <a:spLocks noGrp="1"/>
          </p:cNvSpPr>
          <p:nvPr>
            <p:ph type="body" sz="quarter" idx="12" hasCustomPrompt="1"/>
          </p:nvPr>
        </p:nvSpPr>
        <p:spPr>
          <a:xfrm>
            <a:off x="5262561" y="2617162"/>
            <a:ext cx="5732464" cy="2479675"/>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40446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s One Column Text">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ABD698A0-F59A-D2BB-88B5-4ED5EA1CFEC0}"/>
              </a:ext>
            </a:extLst>
          </p:cNvPr>
          <p:cNvCxnSpPr>
            <a:cxnSpLocks/>
          </p:cNvCxnSpPr>
          <p:nvPr userDrawn="1"/>
        </p:nvCxnSpPr>
        <p:spPr>
          <a:xfrm>
            <a:off x="5366558" y="2411516"/>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03C9DCC4-54D0-7C96-9A1D-07A5FDDCC6D2}"/>
              </a:ext>
            </a:extLst>
          </p:cNvPr>
          <p:cNvSpPr>
            <a:spLocks noGrp="1"/>
          </p:cNvSpPr>
          <p:nvPr>
            <p:ph type="pic" sz="quarter" idx="10" hasCustomPrompt="1"/>
          </p:nvPr>
        </p:nvSpPr>
        <p:spPr>
          <a:xfrm>
            <a:off x="565150" y="327214"/>
            <a:ext cx="3875088" cy="2928936"/>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36" name="Text Placeholder 35">
            <a:extLst>
              <a:ext uri="{FF2B5EF4-FFF2-40B4-BE49-F238E27FC236}">
                <a16:creationId xmlns:a16="http://schemas.microsoft.com/office/drawing/2014/main" id="{6D3F500E-0CE0-37CD-8D97-58ADF2889D89}"/>
              </a:ext>
            </a:extLst>
          </p:cNvPr>
          <p:cNvSpPr>
            <a:spLocks noGrp="1"/>
          </p:cNvSpPr>
          <p:nvPr>
            <p:ph type="body" sz="quarter" idx="11" hasCustomPrompt="1"/>
          </p:nvPr>
        </p:nvSpPr>
        <p:spPr>
          <a:xfrm>
            <a:off x="5262862" y="1791682"/>
            <a:ext cx="5732464" cy="414189"/>
          </a:xfrm>
          <a:prstGeom prst="rect">
            <a:avLst/>
          </a:prstGeom>
        </p:spPr>
        <p:txBody>
          <a:bodyPr/>
          <a:lstStyle>
            <a:lvl1pPr marL="0" indent="0">
              <a:buNone/>
              <a:defRPr b="1" i="0">
                <a:solidFill>
                  <a:srgbClr val="002B5F"/>
                </a:solidFill>
                <a:latin typeface="Arial Black" panose="020B0604020202020204" pitchFamily="34" charset="0"/>
                <a:cs typeface="Arial Black" panose="020B0604020202020204" pitchFamily="34" charset="0"/>
              </a:defRPr>
            </a:lvl1pPr>
          </a:lstStyle>
          <a:p>
            <a:pPr lvl="0"/>
            <a:r>
              <a:rPr lang="en-US"/>
              <a:t>ONE COLUMN TEXT</a:t>
            </a:r>
          </a:p>
        </p:txBody>
      </p:sp>
      <p:sp>
        <p:nvSpPr>
          <p:cNvPr id="42" name="Text Placeholder 41">
            <a:extLst>
              <a:ext uri="{FF2B5EF4-FFF2-40B4-BE49-F238E27FC236}">
                <a16:creationId xmlns:a16="http://schemas.microsoft.com/office/drawing/2014/main" id="{5059CB9E-93DC-5FCD-40B2-5100EC1F8B76}"/>
              </a:ext>
            </a:extLst>
          </p:cNvPr>
          <p:cNvSpPr>
            <a:spLocks noGrp="1"/>
          </p:cNvSpPr>
          <p:nvPr>
            <p:ph type="body" sz="quarter" idx="12" hasCustomPrompt="1"/>
          </p:nvPr>
        </p:nvSpPr>
        <p:spPr>
          <a:xfrm>
            <a:off x="5262561" y="2617162"/>
            <a:ext cx="5732464" cy="2479675"/>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2" name="Picture Placeholder 33">
            <a:extLst>
              <a:ext uri="{FF2B5EF4-FFF2-40B4-BE49-F238E27FC236}">
                <a16:creationId xmlns:a16="http://schemas.microsoft.com/office/drawing/2014/main" id="{8722021A-6751-4D65-3BD9-EB70053E5F5F}"/>
              </a:ext>
            </a:extLst>
          </p:cNvPr>
          <p:cNvSpPr>
            <a:spLocks noGrp="1"/>
          </p:cNvSpPr>
          <p:nvPr>
            <p:ph type="pic" sz="quarter" idx="13" hasCustomPrompt="1"/>
          </p:nvPr>
        </p:nvSpPr>
        <p:spPr>
          <a:xfrm>
            <a:off x="565150" y="3447486"/>
            <a:ext cx="3875088" cy="2928936"/>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Tree>
    <p:extLst>
      <p:ext uri="{BB962C8B-B14F-4D97-AF65-F5344CB8AC3E}">
        <p14:creationId xmlns:p14="http://schemas.microsoft.com/office/powerpoint/2010/main" val="263444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ABD698A0-F59A-D2BB-88B5-4ED5EA1CFEC0}"/>
              </a:ext>
            </a:extLst>
          </p:cNvPr>
          <p:cNvCxnSpPr>
            <a:cxnSpLocks/>
          </p:cNvCxnSpPr>
          <p:nvPr userDrawn="1"/>
        </p:nvCxnSpPr>
        <p:spPr>
          <a:xfrm>
            <a:off x="5366558" y="2411516"/>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03C9DCC4-54D0-7C96-9A1D-07A5FDDCC6D2}"/>
              </a:ext>
            </a:extLst>
          </p:cNvPr>
          <p:cNvSpPr>
            <a:spLocks noGrp="1"/>
          </p:cNvSpPr>
          <p:nvPr>
            <p:ph type="pic" sz="quarter" idx="10" hasCustomPrompt="1"/>
          </p:nvPr>
        </p:nvSpPr>
        <p:spPr>
          <a:xfrm>
            <a:off x="565150" y="500063"/>
            <a:ext cx="3875088" cy="5843587"/>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36" name="Text Placeholder 35">
            <a:extLst>
              <a:ext uri="{FF2B5EF4-FFF2-40B4-BE49-F238E27FC236}">
                <a16:creationId xmlns:a16="http://schemas.microsoft.com/office/drawing/2014/main" id="{6D3F500E-0CE0-37CD-8D97-58ADF2889D89}"/>
              </a:ext>
            </a:extLst>
          </p:cNvPr>
          <p:cNvSpPr>
            <a:spLocks noGrp="1"/>
          </p:cNvSpPr>
          <p:nvPr>
            <p:ph type="body" sz="quarter" idx="11" hasCustomPrompt="1"/>
          </p:nvPr>
        </p:nvSpPr>
        <p:spPr>
          <a:xfrm>
            <a:off x="5262862" y="1791682"/>
            <a:ext cx="5732464" cy="414189"/>
          </a:xfrm>
          <a:prstGeom prst="rect">
            <a:avLst/>
          </a:prstGeom>
        </p:spPr>
        <p:txBody>
          <a:bodyPr/>
          <a:lstStyle>
            <a:lvl1pPr marL="0" indent="0">
              <a:buNone/>
              <a:defRPr b="1" i="0">
                <a:solidFill>
                  <a:srgbClr val="002B5F"/>
                </a:solidFill>
                <a:latin typeface="Arial Black" panose="020B0604020202020204" pitchFamily="34" charset="0"/>
                <a:cs typeface="Arial Black" panose="020B0604020202020204" pitchFamily="34" charset="0"/>
              </a:defRPr>
            </a:lvl1pPr>
          </a:lstStyle>
          <a:p>
            <a:pPr lvl="0"/>
            <a:r>
              <a:rPr lang="en-US"/>
              <a:t>TWO COLUMN TEXT</a:t>
            </a:r>
          </a:p>
        </p:txBody>
      </p:sp>
      <p:sp>
        <p:nvSpPr>
          <p:cNvPr id="3" name="Text Placeholder 41">
            <a:extLst>
              <a:ext uri="{FF2B5EF4-FFF2-40B4-BE49-F238E27FC236}">
                <a16:creationId xmlns:a16="http://schemas.microsoft.com/office/drawing/2014/main" id="{6C63CE9D-A1B2-FA5D-6E33-676CA99B4BC3}"/>
              </a:ext>
            </a:extLst>
          </p:cNvPr>
          <p:cNvSpPr>
            <a:spLocks noGrp="1"/>
          </p:cNvSpPr>
          <p:nvPr>
            <p:ph type="body" sz="quarter" idx="12" hasCustomPrompt="1"/>
          </p:nvPr>
        </p:nvSpPr>
        <p:spPr>
          <a:xfrm>
            <a:off x="5262561" y="2602811"/>
            <a:ext cx="5732464" cy="3081549"/>
          </a:xfrm>
          <a:prstGeom prst="rect">
            <a:avLst/>
          </a:prstGeom>
        </p:spPr>
        <p:txBody>
          <a:bodyPr numCol="2" spcCol="182880"/>
          <a:lstStyle>
            <a:lvl1pPr marL="0" indent="0">
              <a:buNone/>
              <a:defRPr sz="1600" b="0" i="0">
                <a:latin typeface="Arial" panose="020B0604020202020204" pitchFamily="34" charset="0"/>
                <a:cs typeface="Arial"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Tree>
    <p:extLst>
      <p:ext uri="{BB962C8B-B14F-4D97-AF65-F5344CB8AC3E}">
        <p14:creationId xmlns:p14="http://schemas.microsoft.com/office/powerpoint/2010/main" val="77998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hotos Two Column Text">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3C9DCC4-54D0-7C96-9A1D-07A5FDDCC6D2}"/>
              </a:ext>
            </a:extLst>
          </p:cNvPr>
          <p:cNvSpPr>
            <a:spLocks noGrp="1"/>
          </p:cNvSpPr>
          <p:nvPr>
            <p:ph type="pic" sz="quarter" idx="10" hasCustomPrompt="1"/>
          </p:nvPr>
        </p:nvSpPr>
        <p:spPr>
          <a:xfrm>
            <a:off x="565150" y="327214"/>
            <a:ext cx="3875088" cy="2928936"/>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sp>
        <p:nvSpPr>
          <p:cNvPr id="2" name="Picture Placeholder 33">
            <a:extLst>
              <a:ext uri="{FF2B5EF4-FFF2-40B4-BE49-F238E27FC236}">
                <a16:creationId xmlns:a16="http://schemas.microsoft.com/office/drawing/2014/main" id="{8722021A-6751-4D65-3BD9-EB70053E5F5F}"/>
              </a:ext>
            </a:extLst>
          </p:cNvPr>
          <p:cNvSpPr>
            <a:spLocks noGrp="1"/>
          </p:cNvSpPr>
          <p:nvPr>
            <p:ph type="pic" sz="quarter" idx="13" hasCustomPrompt="1"/>
          </p:nvPr>
        </p:nvSpPr>
        <p:spPr>
          <a:xfrm>
            <a:off x="565150" y="3447486"/>
            <a:ext cx="3875088" cy="2928936"/>
          </a:xfrm>
          <a:prstGeom prst="rect">
            <a:avLst/>
          </a:prstGeom>
          <a:solidFill>
            <a:srgbClr val="002B5F"/>
          </a:solidFill>
        </p:spPr>
        <p:txBody>
          <a:bodyPr/>
          <a:lstStyle>
            <a:lvl1pPr marL="0" indent="0">
              <a:buNone/>
              <a:defRPr sz="2000" b="0" i="0">
                <a:solidFill>
                  <a:schemeClr val="bg1"/>
                </a:solidFill>
                <a:latin typeface="Arial" panose="020B0604020202020204" pitchFamily="34" charset="0"/>
                <a:cs typeface="Arial" panose="020B0604020202020204" pitchFamily="34" charset="0"/>
              </a:defRPr>
            </a:lvl1pPr>
          </a:lstStyle>
          <a:p>
            <a:r>
              <a:rPr lang="en-US"/>
              <a:t>Click on picture icon to insert photo here.</a:t>
            </a:r>
          </a:p>
        </p:txBody>
      </p:sp>
      <p:cxnSp>
        <p:nvCxnSpPr>
          <p:cNvPr id="3" name="Straight Connector 2">
            <a:extLst>
              <a:ext uri="{FF2B5EF4-FFF2-40B4-BE49-F238E27FC236}">
                <a16:creationId xmlns:a16="http://schemas.microsoft.com/office/drawing/2014/main" id="{77A738D6-33ED-5765-85AF-DC08A8E21381}"/>
              </a:ext>
            </a:extLst>
          </p:cNvPr>
          <p:cNvCxnSpPr>
            <a:cxnSpLocks/>
          </p:cNvCxnSpPr>
          <p:nvPr userDrawn="1"/>
        </p:nvCxnSpPr>
        <p:spPr>
          <a:xfrm>
            <a:off x="5366558" y="2411516"/>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4" name="Text Placeholder 35">
            <a:extLst>
              <a:ext uri="{FF2B5EF4-FFF2-40B4-BE49-F238E27FC236}">
                <a16:creationId xmlns:a16="http://schemas.microsoft.com/office/drawing/2014/main" id="{8444ED33-35D0-DF98-308C-4817FCEE2A26}"/>
              </a:ext>
            </a:extLst>
          </p:cNvPr>
          <p:cNvSpPr>
            <a:spLocks noGrp="1"/>
          </p:cNvSpPr>
          <p:nvPr>
            <p:ph type="body" sz="quarter" idx="11" hasCustomPrompt="1"/>
          </p:nvPr>
        </p:nvSpPr>
        <p:spPr>
          <a:xfrm>
            <a:off x="5262862" y="1791682"/>
            <a:ext cx="5732464" cy="414189"/>
          </a:xfrm>
          <a:prstGeom prst="rect">
            <a:avLst/>
          </a:prstGeom>
        </p:spPr>
        <p:txBody>
          <a:bodyPr/>
          <a:lstStyle>
            <a:lvl1pPr marL="0" indent="0">
              <a:buNone/>
              <a:defRPr b="1" i="0">
                <a:solidFill>
                  <a:srgbClr val="002B5F"/>
                </a:solidFill>
                <a:latin typeface="Arial Black" panose="020B0604020202020204" pitchFamily="34" charset="0"/>
                <a:cs typeface="Arial Black" panose="020B0604020202020204" pitchFamily="34" charset="0"/>
              </a:defRPr>
            </a:lvl1pPr>
          </a:lstStyle>
          <a:p>
            <a:pPr lvl="0"/>
            <a:r>
              <a:rPr lang="en-US"/>
              <a:t>TWO COLUMN TEXT</a:t>
            </a:r>
          </a:p>
        </p:txBody>
      </p:sp>
      <p:sp>
        <p:nvSpPr>
          <p:cNvPr id="5" name="Text Placeholder 41">
            <a:extLst>
              <a:ext uri="{FF2B5EF4-FFF2-40B4-BE49-F238E27FC236}">
                <a16:creationId xmlns:a16="http://schemas.microsoft.com/office/drawing/2014/main" id="{325AA130-2D58-EC67-7A57-26078C3E33F9}"/>
              </a:ext>
            </a:extLst>
          </p:cNvPr>
          <p:cNvSpPr>
            <a:spLocks noGrp="1"/>
          </p:cNvSpPr>
          <p:nvPr>
            <p:ph type="body" sz="quarter" idx="12" hasCustomPrompt="1"/>
          </p:nvPr>
        </p:nvSpPr>
        <p:spPr>
          <a:xfrm>
            <a:off x="5262561" y="2602811"/>
            <a:ext cx="5732464" cy="3081549"/>
          </a:xfrm>
          <a:prstGeom prst="rect">
            <a:avLst/>
          </a:prstGeom>
        </p:spPr>
        <p:txBody>
          <a:bodyPr numCol="2" spcCol="182880"/>
          <a:lstStyle>
            <a:lvl1pPr marL="0" indent="0">
              <a:buNone/>
              <a:defRPr sz="1600" b="0" i="0">
                <a:latin typeface="Arial" panose="020B0604020202020204" pitchFamily="34" charset="0"/>
                <a:cs typeface="Arial" panose="020B0604020202020204" pitchFamily="34" charset="0"/>
              </a:defRPr>
            </a:lvl1pPr>
            <a:lvl2pPr>
              <a:defRPr b="0" i="0">
                <a:latin typeface="Avenir Light" panose="020B0402020203020204" pitchFamily="34" charset="77"/>
              </a:defRPr>
            </a:lvl2pPr>
            <a:lvl3pPr>
              <a:defRPr b="0" i="0">
                <a:latin typeface="Avenir Light" panose="020B0402020203020204" pitchFamily="34" charset="77"/>
              </a:defRPr>
            </a:lvl3pPr>
            <a:lvl4pPr>
              <a:defRPr b="0" i="0">
                <a:latin typeface="Avenir Light" panose="020B0402020203020204" pitchFamily="34" charset="77"/>
              </a:defRPr>
            </a:lvl4pPr>
            <a:lvl5pPr>
              <a:defRPr b="0" i="0">
                <a:latin typeface="Avenir Light" panose="020B0402020203020204" pitchFamily="34"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Lorem ipsum </a:t>
            </a:r>
            <a:r>
              <a:rPr lang="en-US" err="1"/>
              <a:t>dolo</a:t>
            </a:r>
            <a:r>
              <a:rPr lang="en-US"/>
              <a:t>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Tree>
    <p:extLst>
      <p:ext uri="{BB962C8B-B14F-4D97-AF65-F5344CB8AC3E}">
        <p14:creationId xmlns:p14="http://schemas.microsoft.com/office/powerpoint/2010/main" val="229543904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7E369CF-5D7F-ECDA-4EEB-2E6A6DBC816C}"/>
              </a:ext>
            </a:extLst>
          </p:cNvPr>
          <p:cNvSpPr txBox="1"/>
          <p:nvPr userDrawn="1"/>
        </p:nvSpPr>
        <p:spPr>
          <a:xfrm>
            <a:off x="6300247" y="6450961"/>
            <a:ext cx="5769204" cy="276999"/>
          </a:xfrm>
          <a:prstGeom prst="rect">
            <a:avLst/>
          </a:prstGeom>
          <a:noFill/>
        </p:spPr>
        <p:txBody>
          <a:bodyPr wrap="square" rtlCol="0">
            <a:spAutoFit/>
          </a:bodyPr>
          <a:lstStyle/>
          <a:p>
            <a:pPr algn="r"/>
            <a:r>
              <a:rPr lang="en-US" sz="1200" b="0" i="0">
                <a:solidFill>
                  <a:srgbClr val="EE7624"/>
                </a:solidFill>
                <a:latin typeface="Arial" panose="020B0604020202020204" pitchFamily="34" charset="0"/>
                <a:cs typeface="Arial" panose="020B0604020202020204" pitchFamily="34" charset="0"/>
              </a:rPr>
              <a:t>Houston Livestock Show and Rodeo™</a:t>
            </a:r>
          </a:p>
        </p:txBody>
      </p:sp>
      <p:cxnSp>
        <p:nvCxnSpPr>
          <p:cNvPr id="16" name="Straight Connector 15">
            <a:extLst>
              <a:ext uri="{FF2B5EF4-FFF2-40B4-BE49-F238E27FC236}">
                <a16:creationId xmlns:a16="http://schemas.microsoft.com/office/drawing/2014/main" id="{F1D18D9F-71DA-20FD-114A-5747AFB330C4}"/>
              </a:ext>
            </a:extLst>
          </p:cNvPr>
          <p:cNvCxnSpPr>
            <a:cxnSpLocks/>
          </p:cNvCxnSpPr>
          <p:nvPr userDrawn="1"/>
        </p:nvCxnSpPr>
        <p:spPr>
          <a:xfrm>
            <a:off x="245097" y="6594636"/>
            <a:ext cx="9021451" cy="0"/>
          </a:xfrm>
          <a:prstGeom prst="line">
            <a:avLst/>
          </a:prstGeom>
          <a:ln w="12700">
            <a:solidFill>
              <a:srgbClr val="D1D3D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92735"/>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325913243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1894448061"/>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917865934"/>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379757280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3077359411"/>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1509003858"/>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186395509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479436-91DE-4430-07F2-7FB02CF0D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A5314-48F9-064C-A318-416EDA99AFC0}" type="datetimeFigureOut">
              <a:rPr lang="en-US" smtClean="0"/>
              <a:t>8/9/2023</a:t>
            </a:fld>
            <a:endParaRPr lang="en-US"/>
          </a:p>
        </p:txBody>
      </p:sp>
      <p:sp>
        <p:nvSpPr>
          <p:cNvPr id="5" name="Footer Placeholder 4">
            <a:extLst>
              <a:ext uri="{FF2B5EF4-FFF2-40B4-BE49-F238E27FC236}">
                <a16:creationId xmlns:a16="http://schemas.microsoft.com/office/drawing/2014/main" id="{E02F9615-B085-CDDA-B0BD-A32F50E53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8A6989-CA05-82FB-317C-B81AF6B2F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E0AC3-494B-5247-BFB9-94542F2289B5}" type="slidenum">
              <a:rPr lang="en-US" smtClean="0"/>
              <a:t>‹#›</a:t>
            </a:fld>
            <a:endParaRPr lang="en-US"/>
          </a:p>
        </p:txBody>
      </p:sp>
    </p:spTree>
    <p:extLst>
      <p:ext uri="{BB962C8B-B14F-4D97-AF65-F5344CB8AC3E}">
        <p14:creationId xmlns:p14="http://schemas.microsoft.com/office/powerpoint/2010/main" val="4146334253"/>
      </p:ext>
    </p:extLst>
  </p:cSld>
  <p:clrMap bg1="lt1" tx1="dk1" bg2="lt2" tx2="dk2" accent1="accent1" accent2="accent2" accent3="accent3" accent4="accent4" accent5="accent5" accent6="accent6" hlink="hlink" folHlink="folHlink"/>
  <p:sldLayoutIdLst>
    <p:sldLayoutId id="2147483649"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DDBDD594-AE97-DED5-00A1-D0764D8859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99974" y="544189"/>
            <a:ext cx="6392052" cy="5557533"/>
          </a:xfrm>
          <a:prstGeom prst="rect">
            <a:avLst/>
          </a:prstGeom>
        </p:spPr>
      </p:pic>
      <p:sp>
        <p:nvSpPr>
          <p:cNvPr id="4" name="Date Placeholder 3">
            <a:extLst>
              <a:ext uri="{FF2B5EF4-FFF2-40B4-BE49-F238E27FC236}">
                <a16:creationId xmlns:a16="http://schemas.microsoft.com/office/drawing/2014/main" id="{CE479436-91DE-4430-07F2-7FB02CF0D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A5314-48F9-064C-A318-416EDA99AFC0}" type="datetimeFigureOut">
              <a:rPr lang="en-US" smtClean="0"/>
              <a:t>8/9/2023</a:t>
            </a:fld>
            <a:endParaRPr lang="en-US"/>
          </a:p>
        </p:txBody>
      </p:sp>
      <p:sp>
        <p:nvSpPr>
          <p:cNvPr id="5" name="Footer Placeholder 4">
            <a:extLst>
              <a:ext uri="{FF2B5EF4-FFF2-40B4-BE49-F238E27FC236}">
                <a16:creationId xmlns:a16="http://schemas.microsoft.com/office/drawing/2014/main" id="{E02F9615-B085-CDDA-B0BD-A32F50E53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8A6989-CA05-82FB-317C-B81AF6B2F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E0AC3-494B-5247-BFB9-94542F2289B5}" type="slidenum">
              <a:rPr lang="en-US" smtClean="0"/>
              <a:t>‹#›</a:t>
            </a:fld>
            <a:endParaRPr lang="en-US"/>
          </a:p>
        </p:txBody>
      </p:sp>
      <p:sp>
        <p:nvSpPr>
          <p:cNvPr id="2" name="Title 1">
            <a:extLst>
              <a:ext uri="{FF2B5EF4-FFF2-40B4-BE49-F238E27FC236}">
                <a16:creationId xmlns:a16="http://schemas.microsoft.com/office/drawing/2014/main" id="{C539D80F-A2F7-7DBB-974E-14DD4547971E}"/>
              </a:ext>
            </a:extLst>
          </p:cNvPr>
          <p:cNvSpPr txBox="1">
            <a:spLocks/>
          </p:cNvSpPr>
          <p:nvPr userDrawn="1"/>
        </p:nvSpPr>
        <p:spPr>
          <a:xfrm>
            <a:off x="0" y="5587700"/>
            <a:ext cx="12192000" cy="536599"/>
          </a:xfrm>
          <a:prstGeom prst="rect">
            <a:avLst/>
          </a:prstGeom>
        </p:spPr>
        <p:txBody>
          <a:bodyPr anchor="b"/>
          <a:lstStyle>
            <a:lvl1pPr algn="ctr" defTabSz="914400" rtl="0" eaLnBrk="1" latinLnBrk="0" hangingPunct="1">
              <a:lnSpc>
                <a:spcPct val="90000"/>
              </a:lnSpc>
              <a:spcBef>
                <a:spcPct val="0"/>
              </a:spcBef>
              <a:buNone/>
              <a:defRPr sz="2800" b="1" i="0" kern="1200">
                <a:solidFill>
                  <a:schemeClr val="bg1"/>
                </a:solidFill>
                <a:latin typeface="Avenir Black" panose="02000503020000020003" pitchFamily="2" charset="0"/>
                <a:ea typeface="+mj-ea"/>
                <a:cs typeface="+mj-cs"/>
              </a:defRPr>
            </a:lvl1pPr>
          </a:lstStyle>
          <a:p>
            <a:r>
              <a:rPr lang="en-US" b="1" i="0">
                <a:latin typeface="Arial Black" panose="020B0604020202020204" pitchFamily="34" charset="0"/>
                <a:cs typeface="Arial Black" panose="020B0604020202020204" pitchFamily="34" charset="0"/>
              </a:rPr>
              <a:t>FEB. 27 – MARCH 17, 2024</a:t>
            </a:r>
          </a:p>
        </p:txBody>
      </p:sp>
      <p:sp>
        <p:nvSpPr>
          <p:cNvPr id="3" name="Subtitle 2">
            <a:extLst>
              <a:ext uri="{FF2B5EF4-FFF2-40B4-BE49-F238E27FC236}">
                <a16:creationId xmlns:a16="http://schemas.microsoft.com/office/drawing/2014/main" id="{D5467F3A-1698-0064-067A-57643A371FC4}"/>
              </a:ext>
            </a:extLst>
          </p:cNvPr>
          <p:cNvSpPr txBox="1">
            <a:spLocks/>
          </p:cNvSpPr>
          <p:nvPr userDrawn="1"/>
        </p:nvSpPr>
        <p:spPr>
          <a:xfrm>
            <a:off x="0" y="6026842"/>
            <a:ext cx="12192000" cy="3651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rgbClr val="EE7624"/>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i="0">
                <a:latin typeface="Arial" panose="020B0604020202020204" pitchFamily="34" charset="0"/>
                <a:cs typeface="Arial" panose="020B0604020202020204" pitchFamily="34" charset="0"/>
              </a:rPr>
              <a:t>rodeohouston.com</a:t>
            </a:r>
          </a:p>
        </p:txBody>
      </p:sp>
      <p:cxnSp>
        <p:nvCxnSpPr>
          <p:cNvPr id="8" name="Straight Connector 7">
            <a:extLst>
              <a:ext uri="{FF2B5EF4-FFF2-40B4-BE49-F238E27FC236}">
                <a16:creationId xmlns:a16="http://schemas.microsoft.com/office/drawing/2014/main" id="{1BBE8E62-5A40-65E9-D0F1-C65C418A3BB4}"/>
              </a:ext>
            </a:extLst>
          </p:cNvPr>
          <p:cNvCxnSpPr>
            <a:cxnSpLocks/>
          </p:cNvCxnSpPr>
          <p:nvPr userDrawn="1"/>
        </p:nvCxnSpPr>
        <p:spPr>
          <a:xfrm>
            <a:off x="3853554" y="6246844"/>
            <a:ext cx="78688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079B16-8DA1-D888-FEDF-7F2F0B969D9C}"/>
              </a:ext>
            </a:extLst>
          </p:cNvPr>
          <p:cNvCxnSpPr>
            <a:cxnSpLocks/>
          </p:cNvCxnSpPr>
          <p:nvPr userDrawn="1"/>
        </p:nvCxnSpPr>
        <p:spPr>
          <a:xfrm>
            <a:off x="7548455" y="6246844"/>
            <a:ext cx="78688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919960"/>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7E369CF-5D7F-ECDA-4EEB-2E6A6DBC816C}"/>
              </a:ext>
            </a:extLst>
          </p:cNvPr>
          <p:cNvSpPr txBox="1"/>
          <p:nvPr userDrawn="1"/>
        </p:nvSpPr>
        <p:spPr>
          <a:xfrm>
            <a:off x="6300247" y="6450961"/>
            <a:ext cx="5769204" cy="276999"/>
          </a:xfrm>
          <a:prstGeom prst="rect">
            <a:avLst/>
          </a:prstGeom>
          <a:noFill/>
        </p:spPr>
        <p:txBody>
          <a:bodyPr wrap="square" rtlCol="0">
            <a:spAutoFit/>
          </a:bodyPr>
          <a:lstStyle/>
          <a:p>
            <a:pPr algn="r"/>
            <a:r>
              <a:rPr lang="en-US" sz="1200" b="0" i="0">
                <a:solidFill>
                  <a:srgbClr val="EE7624"/>
                </a:solidFill>
                <a:latin typeface="Arial" panose="020B0604020202020204" pitchFamily="34" charset="0"/>
                <a:cs typeface="Arial" panose="020B0604020202020204" pitchFamily="34" charset="0"/>
              </a:rPr>
              <a:t>Houston Livestock Show and Rodeo™</a:t>
            </a:r>
          </a:p>
        </p:txBody>
      </p:sp>
      <p:cxnSp>
        <p:nvCxnSpPr>
          <p:cNvPr id="16" name="Straight Connector 15">
            <a:extLst>
              <a:ext uri="{FF2B5EF4-FFF2-40B4-BE49-F238E27FC236}">
                <a16:creationId xmlns:a16="http://schemas.microsoft.com/office/drawing/2014/main" id="{F1D18D9F-71DA-20FD-114A-5747AFB330C4}"/>
              </a:ext>
            </a:extLst>
          </p:cNvPr>
          <p:cNvCxnSpPr>
            <a:cxnSpLocks/>
          </p:cNvCxnSpPr>
          <p:nvPr userDrawn="1"/>
        </p:nvCxnSpPr>
        <p:spPr>
          <a:xfrm>
            <a:off x="245097" y="6594636"/>
            <a:ext cx="9021451" cy="0"/>
          </a:xfrm>
          <a:prstGeom prst="line">
            <a:avLst/>
          </a:prstGeom>
          <a:ln w="12700">
            <a:solidFill>
              <a:srgbClr val="D1D3D4"/>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8A8903C-3729-B3FB-F7BB-84613BB4AD1F}"/>
              </a:ext>
            </a:extLst>
          </p:cNvPr>
          <p:cNvSpPr/>
          <p:nvPr userDrawn="1"/>
        </p:nvSpPr>
        <p:spPr>
          <a:xfrm>
            <a:off x="0" y="0"/>
            <a:ext cx="3214540" cy="6858000"/>
          </a:xfrm>
          <a:prstGeom prst="rect">
            <a:avLst/>
          </a:pr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936472"/>
      </p:ext>
    </p:extLst>
  </p:cSld>
  <p:clrMap bg1="lt1" tx1="dk1" bg2="lt2" tx2="dk2" accent1="accent1" accent2="accent2" accent3="accent3" accent4="accent4" accent5="accent5" accent6="accent6" hlink="hlink" folHlink="folHlink"/>
  <p:sldLayoutIdLst>
    <p:sldLayoutId id="2147483672" r:id="rId1"/>
    <p:sldLayoutId id="2147483679" r:id="rId2"/>
    <p:sldLayoutId id="2147483674" r:id="rId3"/>
    <p:sldLayoutId id="2147483673" r:id="rId4"/>
    <p:sldLayoutId id="2147483675" r:id="rId5"/>
    <p:sldLayoutId id="214748368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7E369CF-5D7F-ECDA-4EEB-2E6A6DBC816C}"/>
              </a:ext>
            </a:extLst>
          </p:cNvPr>
          <p:cNvSpPr txBox="1"/>
          <p:nvPr userDrawn="1"/>
        </p:nvSpPr>
        <p:spPr>
          <a:xfrm>
            <a:off x="6300247" y="6450961"/>
            <a:ext cx="5769204" cy="276999"/>
          </a:xfrm>
          <a:prstGeom prst="rect">
            <a:avLst/>
          </a:prstGeom>
          <a:noFill/>
        </p:spPr>
        <p:txBody>
          <a:bodyPr wrap="square" rtlCol="0">
            <a:spAutoFit/>
          </a:bodyPr>
          <a:lstStyle/>
          <a:p>
            <a:pPr algn="r"/>
            <a:r>
              <a:rPr lang="en-US" sz="1200" b="0" i="0">
                <a:solidFill>
                  <a:srgbClr val="EE7624"/>
                </a:solidFill>
                <a:latin typeface="Arial" panose="020B0604020202020204" pitchFamily="34" charset="0"/>
                <a:cs typeface="Arial" panose="020B0604020202020204" pitchFamily="34" charset="0"/>
              </a:rPr>
              <a:t>Houston Livestock Show and Rodeo™</a:t>
            </a:r>
          </a:p>
        </p:txBody>
      </p:sp>
      <p:cxnSp>
        <p:nvCxnSpPr>
          <p:cNvPr id="16" name="Straight Connector 15">
            <a:extLst>
              <a:ext uri="{FF2B5EF4-FFF2-40B4-BE49-F238E27FC236}">
                <a16:creationId xmlns:a16="http://schemas.microsoft.com/office/drawing/2014/main" id="{F1D18D9F-71DA-20FD-114A-5747AFB330C4}"/>
              </a:ext>
            </a:extLst>
          </p:cNvPr>
          <p:cNvCxnSpPr>
            <a:cxnSpLocks/>
          </p:cNvCxnSpPr>
          <p:nvPr userDrawn="1"/>
        </p:nvCxnSpPr>
        <p:spPr>
          <a:xfrm>
            <a:off x="245097" y="6594636"/>
            <a:ext cx="9021451" cy="0"/>
          </a:xfrm>
          <a:prstGeom prst="line">
            <a:avLst/>
          </a:prstGeom>
          <a:ln w="12700">
            <a:solidFill>
              <a:srgbClr val="D1D3D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707472"/>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8D6E65-8F6D-0B8E-1C75-C66D5D8C5189}"/>
              </a:ext>
            </a:extLst>
          </p:cNvPr>
          <p:cNvSpPr txBox="1"/>
          <p:nvPr userDrawn="1"/>
        </p:nvSpPr>
        <p:spPr>
          <a:xfrm>
            <a:off x="6300247" y="6450961"/>
            <a:ext cx="5769204" cy="276999"/>
          </a:xfrm>
          <a:prstGeom prst="rect">
            <a:avLst/>
          </a:prstGeom>
          <a:noFill/>
        </p:spPr>
        <p:txBody>
          <a:bodyPr wrap="square" rtlCol="0">
            <a:spAutoFit/>
          </a:bodyPr>
          <a:lstStyle/>
          <a:p>
            <a:pPr algn="r"/>
            <a:r>
              <a:rPr lang="en-US" sz="1200" b="0" i="0">
                <a:solidFill>
                  <a:srgbClr val="EE7624"/>
                </a:solidFill>
                <a:latin typeface="Avenir Book" panose="02000503020000020003" pitchFamily="2" charset="0"/>
              </a:rPr>
              <a:t>Houston Livestock Show and Rodeo™</a:t>
            </a:r>
          </a:p>
        </p:txBody>
      </p:sp>
    </p:spTree>
    <p:extLst>
      <p:ext uri="{BB962C8B-B14F-4D97-AF65-F5344CB8AC3E}">
        <p14:creationId xmlns:p14="http://schemas.microsoft.com/office/powerpoint/2010/main" val="10017640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1719751542"/>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37389347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FA39FF-7351-679F-77BF-A2C7F48B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01B0-AA86-1842-9B51-5D46C341CFB4}" type="datetimeFigureOut">
              <a:rPr lang="en-US" smtClean="0"/>
              <a:t>8/9/2023</a:t>
            </a:fld>
            <a:endParaRPr lang="en-US"/>
          </a:p>
        </p:txBody>
      </p:sp>
      <p:sp>
        <p:nvSpPr>
          <p:cNvPr id="5" name="Footer Placeholder 4">
            <a:extLst>
              <a:ext uri="{FF2B5EF4-FFF2-40B4-BE49-F238E27FC236}">
                <a16:creationId xmlns:a16="http://schemas.microsoft.com/office/drawing/2014/main" id="{A2AFF5FF-7A62-6887-7648-D78A7E0A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3128D-A034-540C-EC9B-FEAD67DA6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CAACA-EA9A-0246-AA61-037F95193F0B}" type="slidenum">
              <a:rPr lang="en-US" smtClean="0"/>
              <a:t>‹#›</a:t>
            </a:fld>
            <a:endParaRPr lang="en-US"/>
          </a:p>
        </p:txBody>
      </p:sp>
    </p:spTree>
    <p:extLst>
      <p:ext uri="{BB962C8B-B14F-4D97-AF65-F5344CB8AC3E}">
        <p14:creationId xmlns:p14="http://schemas.microsoft.com/office/powerpoint/2010/main" val="4183105574"/>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 Id="rId5" Type="http://schemas.openxmlformats.org/officeDocument/2006/relationships/image" Target="../media/image24.jpeg"/><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5624-A50A-25B9-0191-1C7C8E0EB4F0}"/>
              </a:ext>
            </a:extLst>
          </p:cNvPr>
          <p:cNvSpPr>
            <a:spLocks noGrp="1"/>
          </p:cNvSpPr>
          <p:nvPr>
            <p:ph type="ctrTitle"/>
          </p:nvPr>
        </p:nvSpPr>
        <p:spPr/>
        <p:txBody>
          <a:bodyPr/>
          <a:lstStyle/>
          <a:p>
            <a:r>
              <a:rPr lang="en-US" sz="4800"/>
              <a:t>VOLUNTEER SURVEY RESULTS</a:t>
            </a:r>
            <a:endParaRPr lang="en-US" sz="4800">
              <a:latin typeface="Arial Black" panose="020B0604020202020204" pitchFamily="34" charset="0"/>
              <a:cs typeface="Arial Black" panose="020B0604020202020204" pitchFamily="34" charset="0"/>
            </a:endParaRPr>
          </a:p>
        </p:txBody>
      </p:sp>
      <p:sp>
        <p:nvSpPr>
          <p:cNvPr id="3" name="Subtitle 2">
            <a:extLst>
              <a:ext uri="{FF2B5EF4-FFF2-40B4-BE49-F238E27FC236}">
                <a16:creationId xmlns:a16="http://schemas.microsoft.com/office/drawing/2014/main" id="{0379DA04-15BC-C53A-F6D8-253C8836C8D6}"/>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2023</a:t>
            </a:r>
          </a:p>
        </p:txBody>
      </p:sp>
    </p:spTree>
    <p:extLst>
      <p:ext uri="{BB962C8B-B14F-4D97-AF65-F5344CB8AC3E}">
        <p14:creationId xmlns:p14="http://schemas.microsoft.com/office/powerpoint/2010/main" val="342252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kumimoji="0" lang="en-US" sz="4600" b="0" i="0" u="none" strike="noStrike" kern="1200" cap="none" spc="0" normalizeH="0" baseline="0" noProof="0">
              <a:ln>
                <a:noFill/>
              </a:ln>
              <a:solidFill>
                <a:srgbClr val="002B5F"/>
              </a:solidFill>
              <a:effectLst/>
              <a:uLnTx/>
              <a:uFillTx/>
              <a:latin typeface="Arial Black"/>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pic>
        <p:nvPicPr>
          <p:cNvPr id="10" name="Picture 10" descr="A number in circles with numbers and symbols&#10;&#10;Description automatically generated">
            <a:extLst>
              <a:ext uri="{FF2B5EF4-FFF2-40B4-BE49-F238E27FC236}">
                <a16:creationId xmlns:a16="http://schemas.microsoft.com/office/drawing/2014/main" id="{02F9F109-7F97-37D8-E594-ABDC7EAA6E7F}"/>
              </a:ext>
            </a:extLst>
          </p:cNvPr>
          <p:cNvPicPr>
            <a:picLocks noChangeAspect="1"/>
          </p:cNvPicPr>
          <p:nvPr/>
        </p:nvPicPr>
        <p:blipFill>
          <a:blip r:embed="rId2"/>
          <a:stretch>
            <a:fillRect/>
          </a:stretch>
        </p:blipFill>
        <p:spPr>
          <a:xfrm>
            <a:off x="1253067" y="1569878"/>
            <a:ext cx="7897283" cy="2808076"/>
          </a:xfrm>
          <a:prstGeom prst="rect">
            <a:avLst/>
          </a:prstGeom>
        </p:spPr>
      </p:pic>
      <p:pic>
        <p:nvPicPr>
          <p:cNvPr id="15" name="Picture 15" descr="A black background with blue text&#10;&#10;Description automatically generated">
            <a:extLst>
              <a:ext uri="{FF2B5EF4-FFF2-40B4-BE49-F238E27FC236}">
                <a16:creationId xmlns:a16="http://schemas.microsoft.com/office/drawing/2014/main" id="{3A02644A-77EB-61D8-FE03-CE3CFBDDA279}"/>
              </a:ext>
            </a:extLst>
          </p:cNvPr>
          <p:cNvPicPr>
            <a:picLocks noChangeAspect="1"/>
          </p:cNvPicPr>
          <p:nvPr/>
        </p:nvPicPr>
        <p:blipFill>
          <a:blip r:embed="rId3"/>
          <a:stretch>
            <a:fillRect/>
          </a:stretch>
        </p:blipFill>
        <p:spPr>
          <a:xfrm>
            <a:off x="1739900" y="3832375"/>
            <a:ext cx="8119532" cy="1733248"/>
          </a:xfrm>
          <a:prstGeom prst="rect">
            <a:avLst/>
          </a:prstGeom>
        </p:spPr>
      </p:pic>
      <p:sp>
        <p:nvSpPr>
          <p:cNvPr id="20" name="TextBox 19">
            <a:extLst>
              <a:ext uri="{FF2B5EF4-FFF2-40B4-BE49-F238E27FC236}">
                <a16:creationId xmlns:a16="http://schemas.microsoft.com/office/drawing/2014/main" id="{8FDAEAF3-0BB8-456B-0308-DD4AF3AD61F5}"/>
              </a:ext>
            </a:extLst>
          </p:cNvPr>
          <p:cNvSpPr txBox="1"/>
          <p:nvPr/>
        </p:nvSpPr>
        <p:spPr>
          <a:xfrm>
            <a:off x="554567" y="480483"/>
            <a:ext cx="86487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600">
                <a:solidFill>
                  <a:srgbClr val="002B5F"/>
                </a:solidFill>
                <a:latin typeface="Arial Black"/>
              </a:rPr>
              <a:t>NET P</a:t>
            </a:r>
            <a:r>
              <a:rPr lang="en-US" sz="4600">
                <a:solidFill>
                  <a:srgbClr val="002B5F"/>
                </a:solidFill>
                <a:latin typeface="Arial Black"/>
                <a:cs typeface="Arial"/>
              </a:rPr>
              <a:t>ROMOTER</a:t>
            </a:r>
            <a:r>
              <a:rPr lang="en-US" sz="4600">
                <a:solidFill>
                  <a:srgbClr val="002B5F"/>
                </a:solidFill>
                <a:latin typeface="Arial Black"/>
              </a:rPr>
              <a:t> SCORE</a:t>
            </a:r>
          </a:p>
        </p:txBody>
      </p:sp>
      <p:sp>
        <p:nvSpPr>
          <p:cNvPr id="4" name="Rectangle 3">
            <a:extLst>
              <a:ext uri="{FF2B5EF4-FFF2-40B4-BE49-F238E27FC236}">
                <a16:creationId xmlns:a16="http://schemas.microsoft.com/office/drawing/2014/main" id="{EB58E127-050D-AC12-4707-D42208BD2E81}"/>
              </a:ext>
            </a:extLst>
          </p:cNvPr>
          <p:cNvSpPr/>
          <p:nvPr/>
        </p:nvSpPr>
        <p:spPr>
          <a:xfrm>
            <a:off x="7559146" y="4659313"/>
            <a:ext cx="1936749" cy="180974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rgbClr val="FFFFFF"/>
                </a:solidFill>
                <a:cs typeface="Calibri"/>
              </a:rPr>
              <a:t>Tesla 97</a:t>
            </a:r>
            <a:endParaRPr lang="en-US" sz="2000">
              <a:cs typeface="Calibri"/>
            </a:endParaRPr>
          </a:p>
          <a:p>
            <a:r>
              <a:rPr lang="en-US" sz="2000">
                <a:solidFill>
                  <a:srgbClr val="FFFFFF"/>
                </a:solidFill>
                <a:cs typeface="Calibri"/>
              </a:rPr>
              <a:t>Starbucks 77</a:t>
            </a:r>
          </a:p>
          <a:p>
            <a:r>
              <a:rPr lang="en-US" sz="2000">
                <a:solidFill>
                  <a:srgbClr val="FFFFFF"/>
                </a:solidFill>
                <a:cs typeface="Calibri"/>
              </a:rPr>
              <a:t>Amazon 73</a:t>
            </a:r>
          </a:p>
          <a:p>
            <a:r>
              <a:rPr lang="en-US" sz="2000">
                <a:solidFill>
                  <a:srgbClr val="FFFFFF"/>
                </a:solidFill>
                <a:cs typeface="Calibri"/>
              </a:rPr>
              <a:t>Netflix 67</a:t>
            </a:r>
          </a:p>
          <a:p>
            <a:r>
              <a:rPr lang="en-US" sz="2000">
                <a:solidFill>
                  <a:srgbClr val="FFFFFF"/>
                </a:solidFill>
                <a:cs typeface="Calibri"/>
              </a:rPr>
              <a:t>Apple 61</a:t>
            </a:r>
          </a:p>
        </p:txBody>
      </p:sp>
      <p:pic>
        <p:nvPicPr>
          <p:cNvPr id="16" name="Picture 16" descr="A blue sign with white text&#10;&#10;Description automatically generated">
            <a:extLst>
              <a:ext uri="{FF2B5EF4-FFF2-40B4-BE49-F238E27FC236}">
                <a16:creationId xmlns:a16="http://schemas.microsoft.com/office/drawing/2014/main" id="{81A18DAF-A8C1-21AE-5719-EA9B971D3BAE}"/>
              </a:ext>
            </a:extLst>
          </p:cNvPr>
          <p:cNvPicPr>
            <a:picLocks noChangeAspect="1"/>
          </p:cNvPicPr>
          <p:nvPr/>
        </p:nvPicPr>
        <p:blipFill>
          <a:blip r:embed="rId4"/>
          <a:stretch>
            <a:fillRect/>
          </a:stretch>
        </p:blipFill>
        <p:spPr>
          <a:xfrm>
            <a:off x="9059331" y="4698999"/>
            <a:ext cx="2573867" cy="1369566"/>
          </a:xfrm>
          <a:prstGeom prst="rect">
            <a:avLst/>
          </a:prstGeom>
        </p:spPr>
      </p:pic>
    </p:spTree>
    <p:extLst>
      <p:ext uri="{BB962C8B-B14F-4D97-AF65-F5344CB8AC3E}">
        <p14:creationId xmlns:p14="http://schemas.microsoft.com/office/powerpoint/2010/main" val="64817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600">
                <a:solidFill>
                  <a:srgbClr val="002B5F"/>
                </a:solidFill>
                <a:latin typeface="Arial Black" panose="020B0604020202020204" pitchFamily="34" charset="0"/>
                <a:cs typeface="Arial Black" panose="020B0604020202020204" pitchFamily="34" charset="0"/>
              </a:rPr>
              <a:t>MOTIVATION</a:t>
            </a:r>
            <a:endPar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316477E2-2B7E-53AA-ADB4-59AAF376C495}"/>
              </a:ext>
            </a:extLst>
          </p:cNvPr>
          <p:cNvGraphicFramePr>
            <a:graphicFrameLocks/>
          </p:cNvGraphicFramePr>
          <p:nvPr>
            <p:extLst>
              <p:ext uri="{D42A27DB-BD31-4B8C-83A1-F6EECF244321}">
                <p14:modId xmlns:p14="http://schemas.microsoft.com/office/powerpoint/2010/main" val="3091673991"/>
              </p:ext>
            </p:extLst>
          </p:nvPr>
        </p:nvGraphicFramePr>
        <p:xfrm>
          <a:off x="124156" y="3002215"/>
          <a:ext cx="5560668" cy="203010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1959E27-294D-D90A-BAB2-DFFFFBB3EF86}"/>
              </a:ext>
            </a:extLst>
          </p:cNvPr>
          <p:cNvSpPr txBox="1"/>
          <p:nvPr/>
        </p:nvSpPr>
        <p:spPr>
          <a:xfrm>
            <a:off x="1951891" y="2623650"/>
            <a:ext cx="2729212" cy="378565"/>
          </a:xfrm>
          <a:prstGeom prst="rect">
            <a:avLst/>
          </a:prstGeom>
          <a:noFill/>
        </p:spPr>
        <p:txBody>
          <a:bodyPr wrap="square" rtlCol="0">
            <a:spAutoFit/>
          </a:bodyPr>
          <a:lstStyle/>
          <a:p>
            <a:r>
              <a:rPr lang="en-US" sz="1860" b="1">
                <a:solidFill>
                  <a:srgbClr val="002B5F"/>
                </a:solidFill>
                <a:cs typeface="Arial" panose="020B0604020202020204" pitchFamily="34" charset="0"/>
              </a:rPr>
              <a:t>2022 Top Motivators</a:t>
            </a:r>
          </a:p>
        </p:txBody>
      </p:sp>
      <p:graphicFrame>
        <p:nvGraphicFramePr>
          <p:cNvPr id="20" name="Chart 19">
            <a:extLst>
              <a:ext uri="{FF2B5EF4-FFF2-40B4-BE49-F238E27FC236}">
                <a16:creationId xmlns:a16="http://schemas.microsoft.com/office/drawing/2014/main" id="{718BE726-2C86-59EA-6E22-2BB3791D8B06}"/>
              </a:ext>
            </a:extLst>
          </p:cNvPr>
          <p:cNvGraphicFramePr/>
          <p:nvPr>
            <p:extLst>
              <p:ext uri="{D42A27DB-BD31-4B8C-83A1-F6EECF244321}">
                <p14:modId xmlns:p14="http://schemas.microsoft.com/office/powerpoint/2010/main" val="3148949717"/>
              </p:ext>
            </p:extLst>
          </p:nvPr>
        </p:nvGraphicFramePr>
        <p:xfrm>
          <a:off x="5585480" y="1790142"/>
          <a:ext cx="6247932" cy="325114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Placeholder 8">
            <a:extLst>
              <a:ext uri="{FF2B5EF4-FFF2-40B4-BE49-F238E27FC236}">
                <a16:creationId xmlns:a16="http://schemas.microsoft.com/office/drawing/2014/main" id="{A5164FDC-F525-8AC3-4478-159B28561625}"/>
              </a:ext>
            </a:extLst>
          </p:cNvPr>
          <p:cNvSpPr txBox="1">
            <a:spLocks/>
          </p:cNvSpPr>
          <p:nvPr/>
        </p:nvSpPr>
        <p:spPr>
          <a:xfrm>
            <a:off x="465230" y="1546867"/>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rPr>
              <a:t>WHY VOLUNTEER?</a:t>
            </a:r>
          </a:p>
        </p:txBody>
      </p:sp>
      <p:sp>
        <p:nvSpPr>
          <p:cNvPr id="22" name="TextBox 21">
            <a:extLst>
              <a:ext uri="{FF2B5EF4-FFF2-40B4-BE49-F238E27FC236}">
                <a16:creationId xmlns:a16="http://schemas.microsoft.com/office/drawing/2014/main" id="{4358970E-5E1B-B3A2-5415-5CF008ACC215}"/>
              </a:ext>
            </a:extLst>
          </p:cNvPr>
          <p:cNvSpPr txBox="1"/>
          <p:nvPr/>
        </p:nvSpPr>
        <p:spPr>
          <a:xfrm>
            <a:off x="413962" y="5764605"/>
            <a:ext cx="10487119" cy="461665"/>
          </a:xfrm>
          <a:prstGeom prst="rect">
            <a:avLst/>
          </a:prstGeom>
          <a:noFill/>
        </p:spPr>
        <p:txBody>
          <a:bodyPr wrap="square">
            <a:spAutoFit/>
          </a:bodyPr>
          <a:lstStyle/>
          <a:p>
            <a:r>
              <a:rPr lang="en-US" sz="1200" i="1">
                <a:solidFill>
                  <a:schemeClr val="tx1">
                    <a:lumMod val="95000"/>
                    <a:lumOff val="5000"/>
                  </a:schemeClr>
                </a:solidFill>
                <a:cs typeface="Arial" panose="020B0604020202020204" pitchFamily="34" charset="0"/>
              </a:rPr>
              <a:t>The top 5 reasons for volunteering remain the same year-over-year and appear in the same order of rank as well. There was virtually no change in the breakdown of selection as to why respondents are motivated to volunteer for the Houston Livestock Show and Rodeo. </a:t>
            </a:r>
          </a:p>
        </p:txBody>
      </p:sp>
    </p:spTree>
    <p:extLst>
      <p:ext uri="{BB962C8B-B14F-4D97-AF65-F5344CB8AC3E}">
        <p14:creationId xmlns:p14="http://schemas.microsoft.com/office/powerpoint/2010/main" val="414125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rPr>
              <a:t>ROOKIE SATISFACTION</a:t>
            </a: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4" name="Text Placeholder 8">
            <a:extLst>
              <a:ext uri="{FF2B5EF4-FFF2-40B4-BE49-F238E27FC236}">
                <a16:creationId xmlns:a16="http://schemas.microsoft.com/office/drawing/2014/main" id="{72BC2E1D-3484-4E75-553D-B1E74D8F02A6}"/>
              </a:ext>
            </a:extLst>
          </p:cNvPr>
          <p:cNvSpPr txBox="1">
            <a:spLocks/>
          </p:cNvSpPr>
          <p:nvPr/>
        </p:nvSpPr>
        <p:spPr>
          <a:xfrm>
            <a:off x="465230" y="1546867"/>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rPr>
              <a:t>PREPAREDNESS</a:t>
            </a:r>
          </a:p>
        </p:txBody>
      </p:sp>
      <p:sp>
        <p:nvSpPr>
          <p:cNvPr id="6" name="TextBox 5">
            <a:extLst>
              <a:ext uri="{FF2B5EF4-FFF2-40B4-BE49-F238E27FC236}">
                <a16:creationId xmlns:a16="http://schemas.microsoft.com/office/drawing/2014/main" id="{1F344A22-2EB1-8C9F-72AB-C439BF47DE26}"/>
              </a:ext>
            </a:extLst>
          </p:cNvPr>
          <p:cNvSpPr txBox="1"/>
          <p:nvPr/>
        </p:nvSpPr>
        <p:spPr>
          <a:xfrm>
            <a:off x="557052" y="2022050"/>
            <a:ext cx="11306396" cy="461665"/>
          </a:xfrm>
          <a:prstGeom prst="rect">
            <a:avLst/>
          </a:prstGeom>
          <a:noFill/>
        </p:spPr>
        <p:txBody>
          <a:bodyPr wrap="square">
            <a:spAutoFit/>
          </a:bodyPr>
          <a:lstStyle/>
          <a:p>
            <a:r>
              <a:rPr lang="en-US" sz="1200" b="0" i="1">
                <a:solidFill>
                  <a:srgbClr val="32363A"/>
                </a:solidFill>
                <a:effectLst/>
                <a:latin typeface="Arial" panose="020B0604020202020204" pitchFamily="34" charset="0"/>
                <a:cs typeface="Arial" panose="020B0604020202020204" pitchFamily="34" charset="0"/>
              </a:rPr>
              <a:t>Q: On a scale of 0 to 10, where 0 is "very dissatisfied" and 10 is "very satisfied," please rate your satisfaction with your experience </a:t>
            </a:r>
            <a:r>
              <a:rPr lang="en-US" sz="1200" b="1" i="1" u="sng">
                <a:solidFill>
                  <a:srgbClr val="32363A"/>
                </a:solidFill>
                <a:effectLst/>
                <a:latin typeface="Arial" panose="020B0604020202020204" pitchFamily="34" charset="0"/>
                <a:cs typeface="Arial" panose="020B0604020202020204" pitchFamily="34" charset="0"/>
              </a:rPr>
              <a:t>as a rookie volunteer on </a:t>
            </a:r>
            <a:r>
              <a:rPr lang="en-US" sz="1200" b="1" i="1" u="sng">
                <a:solidFill>
                  <a:srgbClr val="32363A"/>
                </a:solidFill>
                <a:latin typeface="Arial" panose="020B0604020202020204" pitchFamily="34" charset="0"/>
                <a:cs typeface="Arial" panose="020B0604020202020204" pitchFamily="34" charset="0"/>
              </a:rPr>
              <a:t>your c</a:t>
            </a:r>
            <a:r>
              <a:rPr lang="en-US" sz="1200" b="1" i="1" u="sng">
                <a:solidFill>
                  <a:srgbClr val="32363A"/>
                </a:solidFill>
                <a:effectLst/>
                <a:latin typeface="Arial" panose="020B0604020202020204" pitchFamily="34" charset="0"/>
                <a:cs typeface="Arial" panose="020B0604020202020204" pitchFamily="34" charset="0"/>
              </a:rPr>
              <a:t>ommittee</a:t>
            </a:r>
            <a:r>
              <a:rPr lang="en-US" sz="1200" b="1" i="1">
                <a:solidFill>
                  <a:srgbClr val="32363A"/>
                </a:solidFill>
                <a:effectLst/>
                <a:latin typeface="Arial" panose="020B0604020202020204" pitchFamily="34" charset="0"/>
                <a:cs typeface="Arial" panose="020B0604020202020204" pitchFamily="34" charset="0"/>
              </a:rPr>
              <a:t> </a:t>
            </a:r>
            <a:r>
              <a:rPr lang="en-US" sz="1200" b="0" i="1">
                <a:solidFill>
                  <a:srgbClr val="32363A"/>
                </a:solidFill>
                <a:effectLst/>
                <a:latin typeface="Arial" panose="020B0604020202020204" pitchFamily="34" charset="0"/>
                <a:cs typeface="Arial" panose="020B0604020202020204" pitchFamily="34" charset="0"/>
              </a:rPr>
              <a:t>as it relates to feeling prepared for your role with information and/or training.</a:t>
            </a:r>
            <a:endParaRPr lang="en-US" sz="1200" i="1">
              <a:latin typeface="Arial" panose="020B0604020202020204" pitchFamily="34" charset="0"/>
              <a:cs typeface="Arial" panose="020B0604020202020204" pitchFamily="34" charset="0"/>
            </a:endParaRPr>
          </a:p>
        </p:txBody>
      </p:sp>
      <p:graphicFrame>
        <p:nvGraphicFramePr>
          <p:cNvPr id="16" name="Chart 15">
            <a:extLst>
              <a:ext uri="{FF2B5EF4-FFF2-40B4-BE49-F238E27FC236}">
                <a16:creationId xmlns:a16="http://schemas.microsoft.com/office/drawing/2014/main" id="{70612BE7-EFEA-0D46-0DA4-FD2021B0177C}"/>
              </a:ext>
            </a:extLst>
          </p:cNvPr>
          <p:cNvGraphicFramePr/>
          <p:nvPr>
            <p:extLst>
              <p:ext uri="{D42A27DB-BD31-4B8C-83A1-F6EECF244321}">
                <p14:modId xmlns:p14="http://schemas.microsoft.com/office/powerpoint/2010/main" val="2185496656"/>
              </p:ext>
            </p:extLst>
          </p:nvPr>
        </p:nvGraphicFramePr>
        <p:xfrm>
          <a:off x="2922649" y="2582093"/>
          <a:ext cx="6031345" cy="3804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837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rPr>
              <a:t>VOLUNTEER SENTIMENT</a:t>
            </a: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642A2796-79ED-78FC-DF9F-9F63210ACB61}"/>
              </a:ext>
            </a:extLst>
          </p:cNvPr>
          <p:cNvGraphicFramePr/>
          <p:nvPr>
            <p:extLst>
              <p:ext uri="{D42A27DB-BD31-4B8C-83A1-F6EECF244321}">
                <p14:modId xmlns:p14="http://schemas.microsoft.com/office/powerpoint/2010/main" val="2400678572"/>
              </p:ext>
            </p:extLst>
          </p:nvPr>
        </p:nvGraphicFramePr>
        <p:xfrm>
          <a:off x="-364574" y="1626778"/>
          <a:ext cx="4397248" cy="2987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A07A013-BC0C-6680-8B52-EDCBBF1C4C5C}"/>
              </a:ext>
            </a:extLst>
          </p:cNvPr>
          <p:cNvGraphicFramePr/>
          <p:nvPr>
            <p:extLst>
              <p:ext uri="{D42A27DB-BD31-4B8C-83A1-F6EECF244321}">
                <p14:modId xmlns:p14="http://schemas.microsoft.com/office/powerpoint/2010/main" val="3285331803"/>
              </p:ext>
            </p:extLst>
          </p:nvPr>
        </p:nvGraphicFramePr>
        <p:xfrm>
          <a:off x="3029034" y="1626778"/>
          <a:ext cx="4078578" cy="2987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40CA7C6F-AC74-0D2A-547F-E2010DA66AD0}"/>
              </a:ext>
            </a:extLst>
          </p:cNvPr>
          <p:cNvGraphicFramePr/>
          <p:nvPr>
            <p:extLst>
              <p:ext uri="{D42A27DB-BD31-4B8C-83A1-F6EECF244321}">
                <p14:modId xmlns:p14="http://schemas.microsoft.com/office/powerpoint/2010/main" val="2568443691"/>
              </p:ext>
            </p:extLst>
          </p:nvPr>
        </p:nvGraphicFramePr>
        <p:xfrm>
          <a:off x="6678428" y="1626778"/>
          <a:ext cx="5155609" cy="343707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75879845-2D5E-E347-3A6E-29702F844EE8}"/>
              </a:ext>
            </a:extLst>
          </p:cNvPr>
          <p:cNvSpPr txBox="1"/>
          <p:nvPr/>
        </p:nvSpPr>
        <p:spPr>
          <a:xfrm>
            <a:off x="585926" y="5349509"/>
            <a:ext cx="11248111" cy="1200329"/>
          </a:xfrm>
          <a:prstGeom prst="rect">
            <a:avLst/>
          </a:prstGeom>
          <a:noFill/>
        </p:spPr>
        <p:txBody>
          <a:bodyPr wrap="square" rtlCol="0">
            <a:spAutoFit/>
          </a:bodyPr>
          <a:lstStyle/>
          <a:p>
            <a:r>
              <a:rPr lang="en-US" sz="1200" i="1">
                <a:solidFill>
                  <a:srgbClr val="595959"/>
                </a:solidFill>
                <a:latin typeface="Arial" panose="020B0604020202020204" pitchFamily="34" charset="0"/>
                <a:cs typeface="Arial" panose="020B0604020202020204" pitchFamily="34" charset="0"/>
              </a:rPr>
              <a:t>In 2023 there was a 1% increase in respondents who said they feel valued. 92% of respondents plan to return in 2024, the same percentage as 2022. The top seven reasons for why respondents do not plan to return remain virtually unchanged in response rate and are remain in the same ranking order.</a:t>
            </a:r>
          </a:p>
          <a:p>
            <a:endParaRPr lang="en-US" sz="1200" i="1">
              <a:solidFill>
                <a:srgbClr val="595959"/>
              </a:solidFill>
              <a:latin typeface="Arial" panose="020B0604020202020204" pitchFamily="34" charset="0"/>
              <a:cs typeface="Arial" panose="020B0604020202020204" pitchFamily="34" charset="0"/>
            </a:endParaRPr>
          </a:p>
          <a:p>
            <a:r>
              <a:rPr lang="en-US" sz="1200" i="1">
                <a:solidFill>
                  <a:srgbClr val="595959"/>
                </a:solidFill>
                <a:latin typeface="Arial" panose="020B0604020202020204" pitchFamily="34" charset="0"/>
                <a:cs typeface="Arial" panose="020B0604020202020204" pitchFamily="34" charset="0"/>
              </a:rPr>
              <a:t>In 2022 - When asked if they felt valued and if they planned on returning to their committee in 2023, 92% of committeemen selected yes for both questions. When asked “Why don’t you plan on returning?” 1% of the respondents selected “no”. The top reasons for not returning included lack of leadership, poor committee planning and poor communication.  </a:t>
            </a:r>
          </a:p>
        </p:txBody>
      </p:sp>
      <p:sp>
        <p:nvSpPr>
          <p:cNvPr id="4" name="Rectangle 3">
            <a:extLst>
              <a:ext uri="{FF2B5EF4-FFF2-40B4-BE49-F238E27FC236}">
                <a16:creationId xmlns:a16="http://schemas.microsoft.com/office/drawing/2014/main" id="{B5144E38-CCA7-D2C2-F0CC-DF9CF809B99F}"/>
              </a:ext>
            </a:extLst>
          </p:cNvPr>
          <p:cNvSpPr/>
          <p:nvPr/>
        </p:nvSpPr>
        <p:spPr>
          <a:xfrm>
            <a:off x="1490472" y="4358495"/>
            <a:ext cx="76345" cy="76345"/>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FA48EC-CCBC-17EA-FC34-F5CDF27460CB}"/>
              </a:ext>
            </a:extLst>
          </p:cNvPr>
          <p:cNvSpPr/>
          <p:nvPr/>
        </p:nvSpPr>
        <p:spPr>
          <a:xfrm>
            <a:off x="1908048" y="4367590"/>
            <a:ext cx="76345" cy="76345"/>
          </a:xfrm>
          <a:prstGeom prst="rect">
            <a:avLst/>
          </a:prstGeom>
          <a:solidFill>
            <a:schemeClr val="accent1"/>
          </a:solidFill>
          <a:ln>
            <a:solidFill>
              <a:srgbClr val="002B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7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600">
                <a:solidFill>
                  <a:srgbClr val="002B5F"/>
                </a:solidFill>
                <a:latin typeface="Arial Black" panose="020B0604020202020204" pitchFamily="34" charset="0"/>
                <a:cs typeface="Arial Black" panose="020B0604020202020204" pitchFamily="34" charset="0"/>
              </a:rPr>
              <a:t>LEADERSHIP</a:t>
            </a:r>
            <a:endPar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8A3C2F-2AB7-10BD-93BD-C487B0C24E31}"/>
              </a:ext>
            </a:extLst>
          </p:cNvPr>
          <p:cNvSpPr txBox="1"/>
          <p:nvPr/>
        </p:nvSpPr>
        <p:spPr>
          <a:xfrm>
            <a:off x="682921" y="1588189"/>
            <a:ext cx="11257441" cy="461665"/>
          </a:xfrm>
          <a:prstGeom prst="rect">
            <a:avLst/>
          </a:prstGeom>
          <a:noFill/>
        </p:spPr>
        <p:txBody>
          <a:bodyPr wrap="square">
            <a:spAutoFit/>
          </a:bodyPr>
          <a:lstStyle/>
          <a:p>
            <a:r>
              <a:rPr lang="en-US" sz="1200" b="0" i="1">
                <a:solidFill>
                  <a:srgbClr val="32363A"/>
                </a:solidFill>
                <a:effectLst/>
                <a:latin typeface="Arial" panose="020B0604020202020204" pitchFamily="34" charset="0"/>
                <a:cs typeface="Arial" panose="020B0604020202020204" pitchFamily="34" charset="0"/>
              </a:rPr>
              <a:t>Q: On a scale of 0 to 10, where 0 is "very dissatisfied" and 10 is "very satisfied," please rate your satisfaction with the following leadership attributes of your committee chair.</a:t>
            </a:r>
            <a:endParaRPr lang="en-US" sz="1200" i="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BA8BB9-CC13-14DF-4D22-34C7C718A37C}"/>
              </a:ext>
            </a:extLst>
          </p:cNvPr>
          <p:cNvSpPr txBox="1"/>
          <p:nvPr/>
        </p:nvSpPr>
        <p:spPr>
          <a:xfrm>
            <a:off x="682921" y="5954101"/>
            <a:ext cx="10673927" cy="276999"/>
          </a:xfrm>
          <a:prstGeom prst="rect">
            <a:avLst/>
          </a:prstGeom>
          <a:noFill/>
        </p:spPr>
        <p:txBody>
          <a:bodyPr wrap="square">
            <a:spAutoFit/>
          </a:bodyPr>
          <a:lstStyle/>
          <a:p>
            <a:r>
              <a:rPr lang="en-US" sz="1200" i="1">
                <a:solidFill>
                  <a:srgbClr val="595959"/>
                </a:solidFill>
                <a:latin typeface="Arial" panose="020B0604020202020204" pitchFamily="34" charset="0"/>
                <a:cs typeface="Arial" panose="020B0604020202020204" pitchFamily="34" charset="0"/>
              </a:rPr>
              <a:t>Leadership saw slight improvements across all categories from 2022 to 2023 and continue to see slight improvements from 2022 to 2023. </a:t>
            </a:r>
          </a:p>
        </p:txBody>
      </p:sp>
      <p:grpSp>
        <p:nvGrpSpPr>
          <p:cNvPr id="10" name="Group 9">
            <a:extLst>
              <a:ext uri="{FF2B5EF4-FFF2-40B4-BE49-F238E27FC236}">
                <a16:creationId xmlns:a16="http://schemas.microsoft.com/office/drawing/2014/main" id="{7ECE15B4-518A-D743-0C45-94677C6BC8FF}"/>
              </a:ext>
            </a:extLst>
          </p:cNvPr>
          <p:cNvGrpSpPr/>
          <p:nvPr/>
        </p:nvGrpSpPr>
        <p:grpSpPr>
          <a:xfrm>
            <a:off x="2586603" y="2098555"/>
            <a:ext cx="7018793" cy="3804680"/>
            <a:chOff x="2586603" y="2098555"/>
            <a:chExt cx="7018793" cy="3804680"/>
          </a:xfrm>
        </p:grpSpPr>
        <p:graphicFrame>
          <p:nvGraphicFramePr>
            <p:cNvPr id="16" name="Chart 15">
              <a:extLst>
                <a:ext uri="{FF2B5EF4-FFF2-40B4-BE49-F238E27FC236}">
                  <a16:creationId xmlns:a16="http://schemas.microsoft.com/office/drawing/2014/main" id="{70612BE7-EFEA-0D46-0DA4-FD2021B0177C}"/>
                </a:ext>
              </a:extLst>
            </p:cNvPr>
            <p:cNvGraphicFramePr/>
            <p:nvPr>
              <p:extLst>
                <p:ext uri="{D42A27DB-BD31-4B8C-83A1-F6EECF244321}">
                  <p14:modId xmlns:p14="http://schemas.microsoft.com/office/powerpoint/2010/main" val="2057269125"/>
                </p:ext>
              </p:extLst>
            </p:nvPr>
          </p:nvGraphicFramePr>
          <p:xfrm>
            <a:off x="2586603" y="2098555"/>
            <a:ext cx="7018793" cy="380468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A735F0D8-81D7-18CD-7A53-11DFF912B827}"/>
                </a:ext>
              </a:extLst>
            </p:cNvPr>
            <p:cNvSpPr/>
            <p:nvPr/>
          </p:nvSpPr>
          <p:spPr>
            <a:xfrm>
              <a:off x="5624623" y="5645887"/>
              <a:ext cx="95693" cy="95694"/>
            </a:xfrm>
            <a:prstGeom prst="rect">
              <a:avLst/>
            </a:prstGeom>
            <a:solidFill>
              <a:srgbClr val="002B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779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600">
                <a:solidFill>
                  <a:srgbClr val="002B5F"/>
                </a:solidFill>
                <a:latin typeface="Arial Black" panose="020B0604020202020204" pitchFamily="34" charset="0"/>
                <a:cs typeface="Arial Black" panose="020B0604020202020204" pitchFamily="34" charset="0"/>
              </a:rPr>
              <a:t>EMAIL SATISFACTION</a:t>
            </a:r>
            <a:endPar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8A3C2F-2AB7-10BD-93BD-C487B0C24E31}"/>
              </a:ext>
            </a:extLst>
          </p:cNvPr>
          <p:cNvSpPr txBox="1"/>
          <p:nvPr/>
        </p:nvSpPr>
        <p:spPr>
          <a:xfrm>
            <a:off x="682921" y="1588189"/>
            <a:ext cx="112574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solidFill>
                  <a:srgbClr val="32363A"/>
                </a:solidFill>
                <a:effectLst/>
                <a:latin typeface="Arial" panose="020B0604020202020204" pitchFamily="34" charset="0"/>
                <a:cs typeface="Arial" panose="020B0604020202020204" pitchFamily="34" charset="0"/>
              </a:rPr>
              <a:t>Q: </a:t>
            </a:r>
            <a:r>
              <a:rPr lang="en-US" sz="1200" i="1">
                <a:solidFill>
                  <a:srgbClr val="32363A"/>
                </a:solidFill>
                <a:effectLst/>
                <a:latin typeface="Arial" panose="020B0604020202020204" pitchFamily="34" charset="0"/>
                <a:cs typeface="Arial" panose="020B0604020202020204" pitchFamily="34" charset="0"/>
              </a:rPr>
              <a:t>On a s</a:t>
            </a:r>
            <a:r>
              <a:rPr lang="en-US" sz="1200" b="0" i="1">
                <a:solidFill>
                  <a:srgbClr val="32363A"/>
                </a:solidFill>
                <a:effectLst/>
                <a:latin typeface="Arial" panose="020B0604020202020204" pitchFamily="34" charset="0"/>
                <a:cs typeface="Arial" panose="020B0604020202020204" pitchFamily="34" charset="0"/>
              </a:rPr>
              <a:t>cale of 0 to 10, where 0 is "very dissatisfied" and 10 is "very satisfied," please rate your level of satisfaction with the following aspects of the </a:t>
            </a:r>
            <a:r>
              <a:rPr lang="en-US" sz="1200" b="1" i="1">
                <a:solidFill>
                  <a:srgbClr val="32363A"/>
                </a:solidFill>
                <a:effectLst/>
                <a:latin typeface="Arial" panose="020B0604020202020204" pitchFamily="34" charset="0"/>
                <a:cs typeface="Arial" panose="020B0604020202020204" pitchFamily="34" charset="0"/>
              </a:rPr>
              <a:t>volunteer email communications.</a:t>
            </a:r>
            <a:r>
              <a:rPr lang="en-US" sz="1200" b="0" i="1">
                <a:solidFill>
                  <a:srgbClr val="32363A"/>
                </a:solidFill>
                <a:effectLst/>
                <a:latin typeface="Arial" panose="020B0604020202020204" pitchFamily="34" charset="0"/>
                <a:cs typeface="Arial" panose="020B0604020202020204" pitchFamily="34" charset="0"/>
              </a:rPr>
              <a:t> Please be specific to Show-wide volunteer communications rather than committee-specific communications from the committee’s leadership.</a:t>
            </a:r>
            <a:endParaRPr kumimoji="0" lang="en-US" sz="1200" b="0" i="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464719B7-EEDC-FE8D-C727-B6CD7E62D320}"/>
              </a:ext>
            </a:extLst>
          </p:cNvPr>
          <p:cNvGraphicFramePr/>
          <p:nvPr>
            <p:extLst>
              <p:ext uri="{D42A27DB-BD31-4B8C-83A1-F6EECF244321}">
                <p14:modId xmlns:p14="http://schemas.microsoft.com/office/powerpoint/2010/main" val="1958197735"/>
              </p:ext>
            </p:extLst>
          </p:nvPr>
        </p:nvGraphicFramePr>
        <p:xfrm>
          <a:off x="3107128" y="2143312"/>
          <a:ext cx="5977743" cy="38314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8C0805C-E052-BC7F-0740-9BB969A2F0F5}"/>
              </a:ext>
            </a:extLst>
          </p:cNvPr>
          <p:cNvSpPr txBox="1"/>
          <p:nvPr/>
        </p:nvSpPr>
        <p:spPr>
          <a:xfrm>
            <a:off x="682921" y="5954101"/>
            <a:ext cx="10673927" cy="276999"/>
          </a:xfrm>
          <a:prstGeom prst="rect">
            <a:avLst/>
          </a:prstGeom>
          <a:noFill/>
        </p:spPr>
        <p:txBody>
          <a:bodyPr wrap="square">
            <a:spAutoFit/>
          </a:bodyPr>
          <a:lstStyle/>
          <a:p>
            <a:r>
              <a:rPr lang="en-US" sz="1200" i="1">
                <a:solidFill>
                  <a:srgbClr val="595959"/>
                </a:solidFill>
                <a:latin typeface="Arial" panose="020B0604020202020204" pitchFamily="34" charset="0"/>
                <a:cs typeface="Arial" panose="020B0604020202020204" pitchFamily="34" charset="0"/>
              </a:rPr>
              <a:t>Satisfaction with volunteer email communications saw improvement from 2022 into 2023.</a:t>
            </a:r>
          </a:p>
        </p:txBody>
      </p:sp>
    </p:spTree>
    <p:extLst>
      <p:ext uri="{BB962C8B-B14F-4D97-AF65-F5344CB8AC3E}">
        <p14:creationId xmlns:p14="http://schemas.microsoft.com/office/powerpoint/2010/main" val="165337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600">
                <a:solidFill>
                  <a:srgbClr val="002B5F"/>
                </a:solidFill>
                <a:latin typeface="Arial Black" panose="020B0604020202020204" pitchFamily="34" charset="0"/>
                <a:cs typeface="Arial Black" panose="020B0604020202020204" pitchFamily="34" charset="0"/>
              </a:rPr>
              <a:t>CHAIRMAN</a:t>
            </a:r>
            <a:endPar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3B52CCD0-DB79-75D0-1E2D-A6BF8ACB0C7F}"/>
              </a:ext>
            </a:extLst>
          </p:cNvPr>
          <p:cNvGraphicFramePr/>
          <p:nvPr>
            <p:extLst>
              <p:ext uri="{D42A27DB-BD31-4B8C-83A1-F6EECF244321}">
                <p14:modId xmlns:p14="http://schemas.microsoft.com/office/powerpoint/2010/main" val="746814101"/>
              </p:ext>
            </p:extLst>
          </p:nvPr>
        </p:nvGraphicFramePr>
        <p:xfrm>
          <a:off x="4308856" y="1871811"/>
          <a:ext cx="4259072" cy="2983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7E8FE75-2910-95F8-B016-02A8ECB7DCC8}"/>
              </a:ext>
            </a:extLst>
          </p:cNvPr>
          <p:cNvGraphicFramePr/>
          <p:nvPr>
            <p:extLst>
              <p:ext uri="{D42A27DB-BD31-4B8C-83A1-F6EECF244321}">
                <p14:modId xmlns:p14="http://schemas.microsoft.com/office/powerpoint/2010/main" val="2217358413"/>
              </p:ext>
            </p:extLst>
          </p:nvPr>
        </p:nvGraphicFramePr>
        <p:xfrm>
          <a:off x="7826248" y="1869102"/>
          <a:ext cx="4259072" cy="298365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A444D40-2E80-17CE-04AC-FBD3EF13E8D4}"/>
              </a:ext>
            </a:extLst>
          </p:cNvPr>
          <p:cNvSpPr txBox="1"/>
          <p:nvPr/>
        </p:nvSpPr>
        <p:spPr>
          <a:xfrm>
            <a:off x="9750044" y="2633472"/>
            <a:ext cx="411480" cy="253916"/>
          </a:xfrm>
          <a:prstGeom prst="rect">
            <a:avLst/>
          </a:prstGeom>
          <a:noFill/>
        </p:spPr>
        <p:txBody>
          <a:bodyPr wrap="square" rtlCol="0">
            <a:spAutoFit/>
          </a:bodyPr>
          <a:lstStyle/>
          <a:p>
            <a:r>
              <a:rPr lang="en-US" sz="1050" b="1">
                <a:solidFill>
                  <a:srgbClr val="002B5F"/>
                </a:solidFill>
              </a:rPr>
              <a:t>1%</a:t>
            </a:r>
          </a:p>
        </p:txBody>
      </p:sp>
      <p:graphicFrame>
        <p:nvGraphicFramePr>
          <p:cNvPr id="11" name="Chart 10">
            <a:extLst>
              <a:ext uri="{FF2B5EF4-FFF2-40B4-BE49-F238E27FC236}">
                <a16:creationId xmlns:a16="http://schemas.microsoft.com/office/drawing/2014/main" id="{2CDC17E3-447B-A8E3-E6E8-5B15ACFA6DBA}"/>
              </a:ext>
            </a:extLst>
          </p:cNvPr>
          <p:cNvGraphicFramePr/>
          <p:nvPr>
            <p:extLst>
              <p:ext uri="{D42A27DB-BD31-4B8C-83A1-F6EECF244321}">
                <p14:modId xmlns:p14="http://schemas.microsoft.com/office/powerpoint/2010/main" val="984282134"/>
              </p:ext>
            </p:extLst>
          </p:nvPr>
        </p:nvGraphicFramePr>
        <p:xfrm>
          <a:off x="326138" y="1867239"/>
          <a:ext cx="4575555" cy="305037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AE0B79AD-D954-E791-0C5E-8BF66BBCB402}"/>
              </a:ext>
            </a:extLst>
          </p:cNvPr>
          <p:cNvSpPr txBox="1"/>
          <p:nvPr/>
        </p:nvSpPr>
        <p:spPr>
          <a:xfrm>
            <a:off x="326138" y="5166618"/>
            <a:ext cx="11615926" cy="1384995"/>
          </a:xfrm>
          <a:prstGeom prst="rect">
            <a:avLst/>
          </a:prstGeom>
          <a:noFill/>
        </p:spPr>
        <p:txBody>
          <a:bodyPr wrap="square">
            <a:spAutoFit/>
          </a:bodyPr>
          <a:lstStyle/>
          <a:p>
            <a:r>
              <a:rPr lang="en-US" sz="1200" i="1">
                <a:solidFill>
                  <a:srgbClr val="595959"/>
                </a:solidFill>
                <a:latin typeface="Arial" panose="020B0604020202020204" pitchFamily="34" charset="0"/>
                <a:cs typeface="Arial" panose="020B0604020202020204" pitchFamily="34" charset="0"/>
              </a:rPr>
              <a:t>All 75 respondents selected that they felt valued as a Chairman, increasing the value sentiment by 1% from 2022. Only 1 respondent felt the commitment was challenging, offering the number of shifts for the duration of the Show is difficult for a Chairman to be available for those who work for external organizations during Show. </a:t>
            </a:r>
          </a:p>
          <a:p>
            <a:endParaRPr lang="en-US" sz="1200" i="1">
              <a:solidFill>
                <a:srgbClr val="595959"/>
              </a:solidFill>
              <a:latin typeface="Arial" panose="020B0604020202020204" pitchFamily="34" charset="0"/>
              <a:cs typeface="Arial" panose="020B0604020202020204" pitchFamily="34" charset="0"/>
            </a:endParaRPr>
          </a:p>
          <a:p>
            <a:r>
              <a:rPr lang="en-US" sz="1200" i="1">
                <a:solidFill>
                  <a:srgbClr val="595959"/>
                </a:solidFill>
                <a:latin typeface="Arial" panose="020B0604020202020204" pitchFamily="34" charset="0"/>
                <a:cs typeface="Arial" panose="020B0604020202020204" pitchFamily="34" charset="0"/>
              </a:rPr>
              <a:t>There was a relatively even distribution of the duration of length served by the responding chairman. </a:t>
            </a:r>
          </a:p>
          <a:p>
            <a:endParaRPr lang="en-US" sz="1200" i="1">
              <a:solidFill>
                <a:srgbClr val="595959"/>
              </a:solidFill>
              <a:latin typeface="Arial" panose="020B0604020202020204" pitchFamily="34" charset="0"/>
              <a:cs typeface="Arial" panose="020B0604020202020204" pitchFamily="34" charset="0"/>
            </a:endParaRPr>
          </a:p>
          <a:p>
            <a:r>
              <a:rPr lang="en-US" sz="1200" i="1">
                <a:solidFill>
                  <a:srgbClr val="595959"/>
                </a:solidFill>
                <a:latin typeface="Arial" panose="020B0604020202020204" pitchFamily="34" charset="0"/>
                <a:cs typeface="Arial" panose="020B0604020202020204" pitchFamily="34" charset="0"/>
              </a:rPr>
              <a:t>*In 2022, the question was asked as, “How many years have you volunteered on the committee as a volunteer and as Chairman. This provided a large swing to respondents in the 10+ years category. </a:t>
            </a:r>
          </a:p>
        </p:txBody>
      </p:sp>
    </p:spTree>
    <p:extLst>
      <p:ext uri="{BB962C8B-B14F-4D97-AF65-F5344CB8AC3E}">
        <p14:creationId xmlns:p14="http://schemas.microsoft.com/office/powerpoint/2010/main" val="76688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D8C2F6A-3C44-72AA-D150-64F63E1956CD}"/>
              </a:ext>
            </a:extLst>
          </p:cNvPr>
          <p:cNvSpPr txBox="1">
            <a:spLocks/>
          </p:cNvSpPr>
          <p:nvPr/>
        </p:nvSpPr>
        <p:spPr>
          <a:xfrm>
            <a:off x="3560554" y="469657"/>
            <a:ext cx="8025628"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5000">
                <a:solidFill>
                  <a:srgbClr val="002B5F"/>
                </a:solidFill>
                <a:latin typeface="Arial Black" panose="020B0604020202020204" pitchFamily="34" charset="0"/>
                <a:cs typeface="Arial Black" panose="020B0604020202020204" pitchFamily="34" charset="0"/>
              </a:rPr>
              <a:t>WHAT ARE WE </a:t>
            </a:r>
          </a:p>
          <a:p>
            <a:pPr marL="0" indent="0">
              <a:spcBef>
                <a:spcPts val="0"/>
              </a:spcBef>
              <a:buNone/>
            </a:pPr>
            <a:r>
              <a:rPr lang="en-US" sz="5000">
                <a:solidFill>
                  <a:srgbClr val="002B5F"/>
                </a:solidFill>
                <a:latin typeface="Arial Black" panose="020B0604020202020204" pitchFamily="34" charset="0"/>
                <a:cs typeface="Arial Black" panose="020B0604020202020204" pitchFamily="34" charset="0"/>
              </a:rPr>
              <a:t>DOING WELL?</a:t>
            </a:r>
          </a:p>
        </p:txBody>
      </p:sp>
      <p:cxnSp>
        <p:nvCxnSpPr>
          <p:cNvPr id="10" name="Straight Connector 9">
            <a:extLst>
              <a:ext uri="{FF2B5EF4-FFF2-40B4-BE49-F238E27FC236}">
                <a16:creationId xmlns:a16="http://schemas.microsoft.com/office/drawing/2014/main" id="{D4F0845A-D9D9-9A27-0C93-C5C5297D2566}"/>
              </a:ext>
            </a:extLst>
          </p:cNvPr>
          <p:cNvCxnSpPr>
            <a:cxnSpLocks/>
          </p:cNvCxnSpPr>
          <p:nvPr/>
        </p:nvCxnSpPr>
        <p:spPr>
          <a:xfrm>
            <a:off x="3692906" y="1895881"/>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2491246-3D7F-CC2E-F934-AB9A932FC396}"/>
              </a:ext>
            </a:extLst>
          </p:cNvPr>
          <p:cNvPicPr>
            <a:picLocks noChangeAspect="1"/>
          </p:cNvPicPr>
          <p:nvPr/>
        </p:nvPicPr>
        <p:blipFill>
          <a:blip r:embed="rId2"/>
          <a:stretch>
            <a:fillRect/>
          </a:stretch>
        </p:blipFill>
        <p:spPr>
          <a:xfrm>
            <a:off x="3960260" y="2073722"/>
            <a:ext cx="7274997" cy="3993987"/>
          </a:xfrm>
          <a:prstGeom prst="rect">
            <a:avLst/>
          </a:prstGeom>
        </p:spPr>
      </p:pic>
      <p:sp>
        <p:nvSpPr>
          <p:cNvPr id="2" name="TextBox 1">
            <a:extLst>
              <a:ext uri="{FF2B5EF4-FFF2-40B4-BE49-F238E27FC236}">
                <a16:creationId xmlns:a16="http://schemas.microsoft.com/office/drawing/2014/main" id="{1C234720-171F-44EE-1E8E-36A69EC3141D}"/>
              </a:ext>
            </a:extLst>
          </p:cNvPr>
          <p:cNvSpPr txBox="1"/>
          <p:nvPr/>
        </p:nvSpPr>
        <p:spPr>
          <a:xfrm>
            <a:off x="243838" y="3606430"/>
            <a:ext cx="2908663" cy="3447098"/>
          </a:xfrm>
          <a:prstGeom prst="rect">
            <a:avLst/>
          </a:prstGeom>
          <a:noFill/>
        </p:spPr>
        <p:txBody>
          <a:bodyPr wrap="square" rtlCol="0">
            <a:spAutoFit/>
          </a:bodyPr>
          <a:lstStyle/>
          <a:p>
            <a:r>
              <a:rPr lang="en-US" sz="1400" b="1">
                <a:solidFill>
                  <a:schemeClr val="bg2"/>
                </a:solidFill>
              </a:rPr>
              <a:t>Team building, inclusiveness &amp; upward mobility  - </a:t>
            </a:r>
            <a:r>
              <a:rPr lang="en-US" sz="1400">
                <a:solidFill>
                  <a:schemeClr val="bg2"/>
                </a:solidFill>
              </a:rPr>
              <a:t>80% of total comments</a:t>
            </a:r>
          </a:p>
          <a:p>
            <a:endParaRPr lang="en-US" sz="1400">
              <a:solidFill>
                <a:schemeClr val="bg2"/>
              </a:solidFill>
            </a:endParaRPr>
          </a:p>
          <a:p>
            <a:r>
              <a:rPr lang="en-US" sz="1400" b="1">
                <a:solidFill>
                  <a:schemeClr val="bg2"/>
                </a:solidFill>
              </a:rPr>
              <a:t>Work shifts and shift scheduling process/software </a:t>
            </a:r>
            <a:r>
              <a:rPr lang="en-US" sz="1400">
                <a:solidFill>
                  <a:schemeClr val="bg2"/>
                </a:solidFill>
              </a:rPr>
              <a:t>– 25% of total comments </a:t>
            </a:r>
          </a:p>
          <a:p>
            <a:endParaRPr lang="en-US" sz="1400">
              <a:solidFill>
                <a:schemeClr val="bg2"/>
              </a:solidFill>
            </a:endParaRPr>
          </a:p>
          <a:p>
            <a:r>
              <a:rPr lang="en-US" sz="1400" b="1">
                <a:solidFill>
                  <a:schemeClr val="bg2"/>
                </a:solidFill>
              </a:rPr>
              <a:t>Communication &amp; processes</a:t>
            </a:r>
            <a:r>
              <a:rPr lang="en-US" sz="1400">
                <a:solidFill>
                  <a:schemeClr val="bg2"/>
                </a:solidFill>
              </a:rPr>
              <a:t> – 22% of total comments</a:t>
            </a:r>
          </a:p>
          <a:p>
            <a:endParaRPr lang="en-US" sz="1400">
              <a:solidFill>
                <a:schemeClr val="bg2"/>
              </a:solidFill>
            </a:endParaRPr>
          </a:p>
          <a:p>
            <a:r>
              <a:rPr lang="en-US" sz="1400" b="1">
                <a:solidFill>
                  <a:schemeClr val="bg2"/>
                </a:solidFill>
              </a:rPr>
              <a:t>*</a:t>
            </a:r>
            <a:r>
              <a:rPr lang="en-US" sz="1400" i="1">
                <a:solidFill>
                  <a:schemeClr val="bg2"/>
                </a:solidFill>
              </a:rPr>
              <a:t>note - multiple topics can be included in one individual comment.</a:t>
            </a:r>
            <a:endParaRPr lang="en-US" sz="1400" b="1">
              <a:solidFill>
                <a:schemeClr val="bg2"/>
              </a:solidFill>
            </a:endParaRPr>
          </a:p>
          <a:p>
            <a:endParaRPr lang="en-US" sz="1800">
              <a:solidFill>
                <a:schemeClr val="tx1"/>
              </a:solidFill>
            </a:endParaRPr>
          </a:p>
          <a:p>
            <a:endParaRPr lang="en-US"/>
          </a:p>
        </p:txBody>
      </p:sp>
      <p:sp>
        <p:nvSpPr>
          <p:cNvPr id="4" name="TextBox 3">
            <a:extLst>
              <a:ext uri="{FF2B5EF4-FFF2-40B4-BE49-F238E27FC236}">
                <a16:creationId xmlns:a16="http://schemas.microsoft.com/office/drawing/2014/main" id="{00503D4D-41F3-CDDC-A76C-1F30429CEA4E}"/>
              </a:ext>
            </a:extLst>
          </p:cNvPr>
          <p:cNvSpPr txBox="1"/>
          <p:nvPr/>
        </p:nvSpPr>
        <p:spPr>
          <a:xfrm>
            <a:off x="3560553" y="6064351"/>
            <a:ext cx="11615926" cy="276999"/>
          </a:xfrm>
          <a:prstGeom prst="rect">
            <a:avLst/>
          </a:prstGeom>
          <a:noFill/>
        </p:spPr>
        <p:txBody>
          <a:bodyPr wrap="square">
            <a:spAutoFit/>
          </a:bodyPr>
          <a:lstStyle/>
          <a:p>
            <a:r>
              <a:rPr lang="en-US" sz="1200" i="1">
                <a:solidFill>
                  <a:srgbClr val="595959"/>
                </a:solidFill>
                <a:latin typeface="Arial" panose="020B0604020202020204" pitchFamily="34" charset="0"/>
                <a:cs typeface="Arial" panose="020B0604020202020204" pitchFamily="34" charset="0"/>
              </a:rPr>
              <a:t>Overall themes have not changed year-over-year. They simply seem more prominent in some years versus others. </a:t>
            </a:r>
          </a:p>
        </p:txBody>
      </p:sp>
    </p:spTree>
    <p:extLst>
      <p:ext uri="{BB962C8B-B14F-4D97-AF65-F5344CB8AC3E}">
        <p14:creationId xmlns:p14="http://schemas.microsoft.com/office/powerpoint/2010/main" val="2468142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600">
                <a:solidFill>
                  <a:srgbClr val="002B5F"/>
                </a:solidFill>
                <a:latin typeface="Arial Black" panose="020B0604020202020204" pitchFamily="34" charset="0"/>
                <a:cs typeface="Arial Black" panose="020B0604020202020204" pitchFamily="34" charset="0"/>
              </a:rPr>
              <a:t>VOLUNTEER COMMENTS</a:t>
            </a:r>
            <a:endPar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4" name="Text Placeholder 8">
            <a:extLst>
              <a:ext uri="{FF2B5EF4-FFF2-40B4-BE49-F238E27FC236}">
                <a16:creationId xmlns:a16="http://schemas.microsoft.com/office/drawing/2014/main" id="{9E31FB26-0C3D-7F8A-AA2C-896D607FD06F}"/>
              </a:ext>
            </a:extLst>
          </p:cNvPr>
          <p:cNvSpPr txBox="1">
            <a:spLocks/>
          </p:cNvSpPr>
          <p:nvPr/>
        </p:nvSpPr>
        <p:spPr>
          <a:xfrm>
            <a:off x="465230" y="1546867"/>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rPr>
              <a:t>WHAT ARE WE DOING WELL?</a:t>
            </a:r>
          </a:p>
        </p:txBody>
      </p:sp>
      <p:sp>
        <p:nvSpPr>
          <p:cNvPr id="5" name="TextBox 4">
            <a:extLst>
              <a:ext uri="{FF2B5EF4-FFF2-40B4-BE49-F238E27FC236}">
                <a16:creationId xmlns:a16="http://schemas.microsoft.com/office/drawing/2014/main" id="{2FDAE5C3-764B-F0C9-825B-E13C542439EE}"/>
              </a:ext>
            </a:extLst>
          </p:cNvPr>
          <p:cNvSpPr txBox="1"/>
          <p:nvPr/>
        </p:nvSpPr>
        <p:spPr>
          <a:xfrm>
            <a:off x="557052" y="2142309"/>
            <a:ext cx="10955679" cy="3970318"/>
          </a:xfrm>
          <a:prstGeom prst="rect">
            <a:avLst/>
          </a:prstGeom>
          <a:noFill/>
        </p:spPr>
        <p:txBody>
          <a:bodyPr wrap="square" rtlCol="0">
            <a:spAutoFit/>
          </a:bodyPr>
          <a:lstStyle/>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“The communication was great from upper leadership, down to our ACs and fellow volunteers. Food was great, as usual!”</a:t>
            </a:r>
          </a:p>
          <a:p>
            <a:pPr marL="285750" indent="-285750">
              <a:buFont typeface="Arial" panose="020B0604020202020204" pitchFamily="34" charset="0"/>
              <a:buChar char="•"/>
            </a:pPr>
            <a:r>
              <a:rPr lang="en-US">
                <a:latin typeface="Calibri" panose="020F0502020204030204" pitchFamily="34" charset="0"/>
              </a:rPr>
              <a:t>“People are friendly, leadership works hard, obvious that we are doing a job that matters.”</a:t>
            </a:r>
          </a:p>
          <a:p>
            <a:pPr marL="285750" indent="-285750">
              <a:buFont typeface="Arial" panose="020B0604020202020204" pitchFamily="34" charset="0"/>
              <a:buChar char="•"/>
            </a:pPr>
            <a:r>
              <a:rPr lang="en-US">
                <a:latin typeface="Calibri" panose="020F0502020204030204" pitchFamily="34" charset="0"/>
              </a:rPr>
              <a:t>“</a:t>
            </a:r>
            <a:r>
              <a:rPr lang="en-US" sz="1800">
                <a:effectLst/>
                <a:latin typeface="Calibri" panose="020F0502020204030204" pitchFamily="34" charset="0"/>
                <a:ea typeface="Calibri" panose="020F0502020204030204" pitchFamily="34" charset="0"/>
              </a:rPr>
              <a:t>Communication and emails going out keeping us informed. People work together as a team.  We meet, we discuss, and we make things happen.”</a:t>
            </a:r>
          </a:p>
          <a:p>
            <a:pPr marL="285750" indent="-285750">
              <a:buFont typeface="Arial" panose="020B0604020202020204" pitchFamily="34" charset="0"/>
              <a:buChar char="•"/>
            </a:pPr>
            <a:r>
              <a:rPr lang="en-US">
                <a:latin typeface="Calibri" panose="020F0502020204030204" pitchFamily="34" charset="0"/>
              </a:rPr>
              <a:t>“</a:t>
            </a:r>
            <a:r>
              <a:rPr lang="en-US" sz="1800">
                <a:effectLst/>
                <a:latin typeface="Calibri" panose="020F0502020204030204" pitchFamily="34" charset="0"/>
                <a:ea typeface="Calibri" panose="020F0502020204030204" pitchFamily="34" charset="0"/>
              </a:rPr>
              <a:t>I think the communication from leadership to rookies (and team) was great. I always felt like I knew where to go and who to report to. The whole process was very easy and I never felt lost!</a:t>
            </a:r>
            <a:r>
              <a:rPr lang="en-US">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“Events were all meticulously planned-Gala, Hide and meat distribution, BBQ tent activities, and committee meetings. I attended a committee tour of the HLSR campus that was very helpful.”</a:t>
            </a:r>
          </a:p>
          <a:p>
            <a:pPr marL="285750" indent="-285750">
              <a:buFont typeface="Arial" panose="020B0604020202020204" pitchFamily="34" charset="0"/>
              <a:buChar char="•"/>
            </a:pPr>
            <a:r>
              <a:rPr lang="en-US">
                <a:latin typeface="Calibri" panose="020F0502020204030204" pitchFamily="34" charset="0"/>
              </a:rPr>
              <a:t>“</a:t>
            </a:r>
            <a:r>
              <a:rPr lang="en-US" sz="1800">
                <a:effectLst/>
                <a:latin typeface="Calibri" panose="020F0502020204030204" pitchFamily="34" charset="0"/>
                <a:ea typeface="Calibri" panose="020F0502020204030204" pitchFamily="34" charset="0"/>
              </a:rPr>
              <a:t>All of the leadership team was great in welcoming the rookies to the committee, I was always able to find an answer to any question I had and it seemed like everyone was genuinely happy that we were there to join the committee.</a:t>
            </a:r>
            <a:r>
              <a:rPr lang="en-US">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r>
              <a:rPr lang="en-US">
                <a:latin typeface="Calibri" panose="020F0502020204030204" pitchFamily="34" charset="0"/>
              </a:rPr>
              <a:t>“</a:t>
            </a:r>
            <a:r>
              <a:rPr lang="en-US" sz="1800">
                <a:effectLst/>
                <a:latin typeface="Calibri" panose="020F0502020204030204" pitchFamily="34" charset="0"/>
                <a:ea typeface="Calibri" panose="020F0502020204030204" pitchFamily="34" charset="0"/>
              </a:rPr>
              <a:t>Everything. I love the changes leadership has made to use technology. The communication was much stronger this year and it ran so well. I'm impressed by the leadership and overall how organized they are.”</a:t>
            </a:r>
            <a:endParaRPr lang="en-US"/>
          </a:p>
        </p:txBody>
      </p:sp>
    </p:spTree>
    <p:extLst>
      <p:ext uri="{BB962C8B-B14F-4D97-AF65-F5344CB8AC3E}">
        <p14:creationId xmlns:p14="http://schemas.microsoft.com/office/powerpoint/2010/main" val="350663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253484-48D7-15A3-68BD-AB1CA50BECF7}"/>
              </a:ext>
            </a:extLst>
          </p:cNvPr>
          <p:cNvPicPr>
            <a:picLocks noChangeAspect="1"/>
          </p:cNvPicPr>
          <p:nvPr/>
        </p:nvPicPr>
        <p:blipFill>
          <a:blip r:embed="rId2"/>
          <a:stretch>
            <a:fillRect/>
          </a:stretch>
        </p:blipFill>
        <p:spPr>
          <a:xfrm>
            <a:off x="3560553" y="2499896"/>
            <a:ext cx="5116965" cy="3098941"/>
          </a:xfrm>
          <a:prstGeom prst="rect">
            <a:avLst/>
          </a:prstGeom>
        </p:spPr>
      </p:pic>
      <p:sp>
        <p:nvSpPr>
          <p:cNvPr id="9" name="Text Placeholder 8">
            <a:extLst>
              <a:ext uri="{FF2B5EF4-FFF2-40B4-BE49-F238E27FC236}">
                <a16:creationId xmlns:a16="http://schemas.microsoft.com/office/drawing/2014/main" id="{BD8C2F6A-3C44-72AA-D150-64F63E1956CD}"/>
              </a:ext>
            </a:extLst>
          </p:cNvPr>
          <p:cNvSpPr txBox="1">
            <a:spLocks/>
          </p:cNvSpPr>
          <p:nvPr/>
        </p:nvSpPr>
        <p:spPr>
          <a:xfrm>
            <a:off x="3560554" y="469657"/>
            <a:ext cx="8025628"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a:solidFill>
                  <a:srgbClr val="002B5F"/>
                </a:solidFill>
                <a:latin typeface="Arial Black" panose="020B0604020202020204" pitchFamily="34" charset="0"/>
                <a:cs typeface="Arial Black" panose="020B0604020202020204" pitchFamily="34" charset="0"/>
              </a:rPr>
              <a:t>WHERE DO WE NEED TO IMPROVE?</a:t>
            </a:r>
          </a:p>
        </p:txBody>
      </p:sp>
      <p:cxnSp>
        <p:nvCxnSpPr>
          <p:cNvPr id="10" name="Straight Connector 9">
            <a:extLst>
              <a:ext uri="{FF2B5EF4-FFF2-40B4-BE49-F238E27FC236}">
                <a16:creationId xmlns:a16="http://schemas.microsoft.com/office/drawing/2014/main" id="{D4F0845A-D9D9-9A27-0C93-C5C5297D2566}"/>
              </a:ext>
            </a:extLst>
          </p:cNvPr>
          <p:cNvCxnSpPr>
            <a:cxnSpLocks/>
          </p:cNvCxnSpPr>
          <p:nvPr/>
        </p:nvCxnSpPr>
        <p:spPr>
          <a:xfrm>
            <a:off x="3692906" y="1895881"/>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E1341C9-732B-F278-E3FF-1A4F2BA297F0}"/>
              </a:ext>
            </a:extLst>
          </p:cNvPr>
          <p:cNvSpPr txBox="1"/>
          <p:nvPr/>
        </p:nvSpPr>
        <p:spPr>
          <a:xfrm>
            <a:off x="8931954" y="2499896"/>
            <a:ext cx="2908663" cy="3231654"/>
          </a:xfrm>
          <a:prstGeom prst="rect">
            <a:avLst/>
          </a:prstGeom>
          <a:noFill/>
        </p:spPr>
        <p:txBody>
          <a:bodyPr wrap="square" rtlCol="0">
            <a:spAutoFit/>
          </a:bodyPr>
          <a:lstStyle/>
          <a:p>
            <a:pPr marL="285750" indent="-285750">
              <a:buFont typeface="Arial" panose="020B0604020202020204" pitchFamily="34" charset="0"/>
              <a:buChar char="•"/>
            </a:pPr>
            <a:r>
              <a:rPr lang="en-US" sz="1400" b="1">
                <a:solidFill>
                  <a:srgbClr val="595959"/>
                </a:solidFill>
              </a:rPr>
              <a:t>Team building, inclusiveness &amp; upward mobility  - </a:t>
            </a:r>
            <a:r>
              <a:rPr lang="en-US" sz="1400" b="1">
                <a:solidFill>
                  <a:srgbClr val="EE7624"/>
                </a:solidFill>
              </a:rPr>
              <a:t>52% </a:t>
            </a:r>
            <a:r>
              <a:rPr lang="en-US" sz="1400">
                <a:solidFill>
                  <a:srgbClr val="595959"/>
                </a:solidFill>
              </a:rPr>
              <a:t>of total comments</a:t>
            </a:r>
          </a:p>
          <a:p>
            <a:endParaRPr lang="en-US" sz="1400">
              <a:solidFill>
                <a:srgbClr val="595959"/>
              </a:solidFill>
            </a:endParaRPr>
          </a:p>
          <a:p>
            <a:pPr marL="285750" indent="-285750">
              <a:buFont typeface="Arial" panose="020B0604020202020204" pitchFamily="34" charset="0"/>
              <a:buChar char="•"/>
            </a:pPr>
            <a:r>
              <a:rPr lang="en-US" sz="1400" b="1">
                <a:solidFill>
                  <a:srgbClr val="595959"/>
                </a:solidFill>
              </a:rPr>
              <a:t>Work shifts and shift scheduling process/software </a:t>
            </a:r>
            <a:r>
              <a:rPr lang="en-US" sz="1400">
                <a:solidFill>
                  <a:srgbClr val="595959"/>
                </a:solidFill>
              </a:rPr>
              <a:t>– </a:t>
            </a:r>
            <a:r>
              <a:rPr lang="en-US" sz="1400" b="1">
                <a:solidFill>
                  <a:srgbClr val="EE7624"/>
                </a:solidFill>
              </a:rPr>
              <a:t>10% </a:t>
            </a:r>
            <a:r>
              <a:rPr lang="en-US" sz="1400">
                <a:solidFill>
                  <a:srgbClr val="595959"/>
                </a:solidFill>
              </a:rPr>
              <a:t>of total comments </a:t>
            </a:r>
          </a:p>
          <a:p>
            <a:endParaRPr lang="en-US" sz="1400">
              <a:solidFill>
                <a:srgbClr val="595959"/>
              </a:solidFill>
            </a:endParaRPr>
          </a:p>
          <a:p>
            <a:pPr marL="285750" indent="-285750">
              <a:buFont typeface="Arial" panose="020B0604020202020204" pitchFamily="34" charset="0"/>
              <a:buChar char="•"/>
            </a:pPr>
            <a:r>
              <a:rPr lang="en-US" sz="1400" b="1">
                <a:solidFill>
                  <a:srgbClr val="595959"/>
                </a:solidFill>
              </a:rPr>
              <a:t>Communication &amp; processes</a:t>
            </a:r>
            <a:r>
              <a:rPr lang="en-US" sz="1400">
                <a:solidFill>
                  <a:srgbClr val="595959"/>
                </a:solidFill>
              </a:rPr>
              <a:t> – </a:t>
            </a:r>
            <a:r>
              <a:rPr lang="en-US" sz="1400" b="1">
                <a:solidFill>
                  <a:srgbClr val="EE7624"/>
                </a:solidFill>
              </a:rPr>
              <a:t>9% </a:t>
            </a:r>
            <a:r>
              <a:rPr lang="en-US" sz="1400">
                <a:solidFill>
                  <a:srgbClr val="595959"/>
                </a:solidFill>
              </a:rPr>
              <a:t>of total comments</a:t>
            </a:r>
          </a:p>
          <a:p>
            <a:endParaRPr lang="en-US" sz="1400">
              <a:solidFill>
                <a:srgbClr val="595959"/>
              </a:solidFill>
            </a:endParaRPr>
          </a:p>
          <a:p>
            <a:pPr marL="285750" indent="-285750">
              <a:buFont typeface="Arial" panose="020B0604020202020204" pitchFamily="34" charset="0"/>
              <a:buChar char="•"/>
            </a:pPr>
            <a:r>
              <a:rPr lang="en-US" sz="1400" b="1">
                <a:solidFill>
                  <a:srgbClr val="595959"/>
                </a:solidFill>
              </a:rPr>
              <a:t>Parking </a:t>
            </a:r>
            <a:r>
              <a:rPr lang="en-US" sz="1400">
                <a:solidFill>
                  <a:srgbClr val="595959"/>
                </a:solidFill>
              </a:rPr>
              <a:t>– </a:t>
            </a:r>
            <a:r>
              <a:rPr lang="en-US" sz="1400" b="1">
                <a:solidFill>
                  <a:srgbClr val="EE7624"/>
                </a:solidFill>
              </a:rPr>
              <a:t>2% </a:t>
            </a:r>
            <a:r>
              <a:rPr lang="en-US" sz="1400">
                <a:solidFill>
                  <a:srgbClr val="595959"/>
                </a:solidFill>
              </a:rPr>
              <a:t>of total comments</a:t>
            </a:r>
          </a:p>
          <a:p>
            <a:endParaRPr lang="en-US" sz="1400">
              <a:solidFill>
                <a:srgbClr val="595959"/>
              </a:solidFill>
            </a:endParaRPr>
          </a:p>
          <a:p>
            <a:r>
              <a:rPr lang="en-US" sz="1100" b="1">
                <a:solidFill>
                  <a:srgbClr val="595959"/>
                </a:solidFill>
              </a:rPr>
              <a:t>*</a:t>
            </a:r>
            <a:r>
              <a:rPr lang="en-US" sz="1100" i="1">
                <a:solidFill>
                  <a:srgbClr val="595959"/>
                </a:solidFill>
              </a:rPr>
              <a:t>note - multiple topics can be included in one individual comment.</a:t>
            </a:r>
            <a:endParaRPr lang="en-US" sz="1100" b="1">
              <a:solidFill>
                <a:srgbClr val="595959"/>
              </a:solidFill>
            </a:endParaRPr>
          </a:p>
        </p:txBody>
      </p:sp>
      <p:sp>
        <p:nvSpPr>
          <p:cNvPr id="3" name="TextBox 2">
            <a:extLst>
              <a:ext uri="{FF2B5EF4-FFF2-40B4-BE49-F238E27FC236}">
                <a16:creationId xmlns:a16="http://schemas.microsoft.com/office/drawing/2014/main" id="{614434EA-A7D2-A525-21BF-F718502DFE9D}"/>
              </a:ext>
            </a:extLst>
          </p:cNvPr>
          <p:cNvSpPr txBox="1"/>
          <p:nvPr/>
        </p:nvSpPr>
        <p:spPr>
          <a:xfrm>
            <a:off x="187142" y="3200087"/>
            <a:ext cx="2862593" cy="1831271"/>
          </a:xfrm>
          <a:prstGeom prst="rect">
            <a:avLst/>
          </a:prstGeom>
          <a:noFill/>
        </p:spPr>
        <p:txBody>
          <a:bodyPr wrap="square">
            <a:spAutoFit/>
          </a:bodyPr>
          <a:lstStyle/>
          <a:p>
            <a:r>
              <a:rPr lang="en-US" sz="1400" b="1">
                <a:solidFill>
                  <a:schemeClr val="bg1"/>
                </a:solidFill>
                <a:latin typeface="Arial" panose="020B0604020202020204" pitchFamily="34" charset="0"/>
                <a:cs typeface="Arial" panose="020B0604020202020204" pitchFamily="34" charset="0"/>
              </a:rPr>
              <a:t>2022 Concerns</a:t>
            </a:r>
          </a:p>
          <a:p>
            <a:pPr marL="285750" indent="-285750">
              <a:buFont typeface="Arial" panose="020B0604020202020204" pitchFamily="34" charset="0"/>
              <a:buChar char="•"/>
            </a:pPr>
            <a:r>
              <a:rPr lang="en-US" sz="1100" b="1">
                <a:solidFill>
                  <a:schemeClr val="bg1"/>
                </a:solidFill>
                <a:latin typeface="Arial" panose="020B0604020202020204" pitchFamily="34" charset="0"/>
                <a:cs typeface="Arial" panose="020B0604020202020204" pitchFamily="34" charset="0"/>
              </a:rPr>
              <a:t>Work shifts and shift scheduling process </a:t>
            </a:r>
            <a:r>
              <a:rPr lang="en-US" sz="1100">
                <a:solidFill>
                  <a:schemeClr val="bg1"/>
                </a:solidFill>
                <a:latin typeface="Arial" panose="020B0604020202020204" pitchFamily="34" charset="0"/>
                <a:cs typeface="Arial" panose="020B0604020202020204" pitchFamily="34" charset="0"/>
              </a:rPr>
              <a:t>– 28% of total comments </a:t>
            </a:r>
          </a:p>
          <a:p>
            <a:pPr marL="285750" indent="-285750">
              <a:buFont typeface="Arial" panose="020B0604020202020204" pitchFamily="34" charset="0"/>
              <a:buChar char="•"/>
            </a:pPr>
            <a:r>
              <a:rPr lang="en-US" sz="1100" b="1">
                <a:solidFill>
                  <a:schemeClr val="bg1"/>
                </a:solidFill>
                <a:latin typeface="Arial" panose="020B0604020202020204" pitchFamily="34" charset="0"/>
                <a:cs typeface="Arial" panose="020B0604020202020204" pitchFamily="34" charset="0"/>
              </a:rPr>
              <a:t>Communication &amp; processes</a:t>
            </a:r>
            <a:r>
              <a:rPr lang="en-US" sz="1100">
                <a:solidFill>
                  <a:schemeClr val="bg1"/>
                </a:solidFill>
                <a:latin typeface="Arial" panose="020B0604020202020204" pitchFamily="34" charset="0"/>
                <a:cs typeface="Arial" panose="020B0604020202020204" pitchFamily="34" charset="0"/>
              </a:rPr>
              <a:t> – 12% of total comments</a:t>
            </a:r>
          </a:p>
          <a:p>
            <a:pPr marL="285750" indent="-285750">
              <a:buFont typeface="Arial" panose="020B0604020202020204" pitchFamily="34" charset="0"/>
              <a:buChar char="•"/>
            </a:pPr>
            <a:r>
              <a:rPr lang="en-US" sz="1100" b="1">
                <a:solidFill>
                  <a:schemeClr val="bg1"/>
                </a:solidFill>
                <a:latin typeface="Arial" panose="020B0604020202020204" pitchFamily="34" charset="0"/>
                <a:cs typeface="Arial" panose="020B0604020202020204" pitchFamily="34" charset="0"/>
              </a:rPr>
              <a:t>Parking and Transportation </a:t>
            </a:r>
            <a:r>
              <a:rPr lang="en-US" sz="1100">
                <a:solidFill>
                  <a:schemeClr val="bg1"/>
                </a:solidFill>
                <a:latin typeface="Arial" panose="020B0604020202020204" pitchFamily="34" charset="0"/>
                <a:cs typeface="Arial" panose="020B0604020202020204" pitchFamily="34" charset="0"/>
              </a:rPr>
              <a:t>– 11% of total comments</a:t>
            </a:r>
          </a:p>
          <a:p>
            <a:pPr marL="285750" indent="-285750">
              <a:buFont typeface="Arial" panose="020B0604020202020204" pitchFamily="34" charset="0"/>
              <a:buChar char="•"/>
            </a:pPr>
            <a:r>
              <a:rPr lang="en-US" sz="1100" b="1">
                <a:solidFill>
                  <a:schemeClr val="bg1"/>
                </a:solidFill>
                <a:latin typeface="Arial" panose="020B0604020202020204" pitchFamily="34" charset="0"/>
                <a:cs typeface="Arial" panose="020B0604020202020204" pitchFamily="34" charset="0"/>
              </a:rPr>
              <a:t>Team building, inclusiveness &amp; upward mobility  - </a:t>
            </a:r>
            <a:r>
              <a:rPr lang="en-US" sz="1100">
                <a:solidFill>
                  <a:schemeClr val="bg1"/>
                </a:solidFill>
                <a:latin typeface="Arial" panose="020B0604020202020204" pitchFamily="34" charset="0"/>
                <a:cs typeface="Arial" panose="020B0604020202020204" pitchFamily="34" charset="0"/>
              </a:rPr>
              <a:t>4% of total comments</a:t>
            </a:r>
          </a:p>
        </p:txBody>
      </p:sp>
      <p:sp>
        <p:nvSpPr>
          <p:cNvPr id="4" name="TextBox 3">
            <a:extLst>
              <a:ext uri="{FF2B5EF4-FFF2-40B4-BE49-F238E27FC236}">
                <a16:creationId xmlns:a16="http://schemas.microsoft.com/office/drawing/2014/main" id="{D55D1E52-228C-2323-026B-318FF1FE54B8}"/>
              </a:ext>
            </a:extLst>
          </p:cNvPr>
          <p:cNvSpPr txBox="1"/>
          <p:nvPr/>
        </p:nvSpPr>
        <p:spPr>
          <a:xfrm>
            <a:off x="187142" y="5234184"/>
            <a:ext cx="2908663" cy="984885"/>
          </a:xfrm>
          <a:prstGeom prst="rect">
            <a:avLst/>
          </a:prstGeom>
          <a:noFill/>
        </p:spPr>
        <p:txBody>
          <a:bodyPr wrap="square">
            <a:spAutoFit/>
          </a:bodyPr>
          <a:lstStyle/>
          <a:p>
            <a:r>
              <a:rPr lang="en-US" sz="1400" b="1">
                <a:solidFill>
                  <a:schemeClr val="bg1"/>
                </a:solidFill>
                <a:latin typeface="Arial" panose="020B0604020202020204" pitchFamily="34" charset="0"/>
                <a:cs typeface="Arial" panose="020B0604020202020204" pitchFamily="34" charset="0"/>
              </a:rPr>
              <a:t>2019 Top Concerns</a:t>
            </a:r>
          </a:p>
          <a:p>
            <a:pPr marL="285750" indent="-285750">
              <a:buFont typeface="Arial" panose="020B0604020202020204" pitchFamily="34" charset="0"/>
              <a:buChar char="•"/>
            </a:pPr>
            <a:r>
              <a:rPr lang="en-US" sz="1100" b="1">
                <a:solidFill>
                  <a:schemeClr val="bg1"/>
                </a:solidFill>
                <a:latin typeface="Arial" panose="020B0604020202020204" pitchFamily="34" charset="0"/>
                <a:cs typeface="Arial" panose="020B0604020202020204" pitchFamily="34" charset="0"/>
              </a:rPr>
              <a:t>Volunteer Perks </a:t>
            </a:r>
            <a:r>
              <a:rPr lang="en-US" sz="1100">
                <a:solidFill>
                  <a:schemeClr val="bg1"/>
                </a:solidFill>
                <a:latin typeface="Arial" panose="020B0604020202020204" pitchFamily="34" charset="0"/>
                <a:cs typeface="Arial" panose="020B0604020202020204" pitchFamily="34" charset="0"/>
              </a:rPr>
              <a:t>-</a:t>
            </a:r>
            <a:r>
              <a:rPr lang="en-US" sz="1100" b="1">
                <a:solidFill>
                  <a:schemeClr val="bg1"/>
                </a:solidFill>
                <a:latin typeface="Arial" panose="020B0604020202020204" pitchFamily="34" charset="0"/>
                <a:cs typeface="Arial" panose="020B0604020202020204" pitchFamily="34" charset="0"/>
              </a:rPr>
              <a:t> </a:t>
            </a:r>
            <a:r>
              <a:rPr lang="en-US" sz="1100">
                <a:solidFill>
                  <a:schemeClr val="bg1"/>
                </a:solidFill>
                <a:latin typeface="Arial" panose="020B0604020202020204" pitchFamily="34" charset="0"/>
                <a:cs typeface="Arial" panose="020B0604020202020204" pitchFamily="34" charset="0"/>
              </a:rPr>
              <a:t>43% of total comments</a:t>
            </a:r>
          </a:p>
          <a:p>
            <a:pPr marL="285750" indent="-285750">
              <a:buFont typeface="Arial" panose="020B0604020202020204" pitchFamily="34" charset="0"/>
              <a:buChar char="•"/>
            </a:pPr>
            <a:r>
              <a:rPr lang="en-US" sz="1100" b="1">
                <a:solidFill>
                  <a:schemeClr val="bg1"/>
                </a:solidFill>
                <a:latin typeface="Arial" panose="020B0604020202020204" pitchFamily="34" charset="0"/>
                <a:cs typeface="Arial" panose="020B0604020202020204" pitchFamily="34" charset="0"/>
              </a:rPr>
              <a:t>Parking </a:t>
            </a:r>
            <a:r>
              <a:rPr lang="en-US" sz="1100">
                <a:solidFill>
                  <a:schemeClr val="bg1"/>
                </a:solidFill>
                <a:latin typeface="Arial" panose="020B0604020202020204" pitchFamily="34" charset="0"/>
                <a:cs typeface="Arial" panose="020B0604020202020204" pitchFamily="34" charset="0"/>
              </a:rPr>
              <a:t>- 41% of total comments</a:t>
            </a:r>
          </a:p>
          <a:p>
            <a:pPr marL="285750" indent="-285750">
              <a:buFont typeface="Arial" panose="020B0604020202020204" pitchFamily="34" charset="0"/>
              <a:buChar char="•"/>
            </a:pPr>
            <a:r>
              <a:rPr lang="en-US" sz="1100" b="1">
                <a:solidFill>
                  <a:schemeClr val="bg1"/>
                </a:solidFill>
                <a:latin typeface="Arial" panose="020B0604020202020204" pitchFamily="34" charset="0"/>
                <a:cs typeface="Arial" panose="020B0604020202020204" pitchFamily="34" charset="0"/>
              </a:rPr>
              <a:t>Work Shifts </a:t>
            </a:r>
            <a:r>
              <a:rPr lang="en-US" sz="1100">
                <a:solidFill>
                  <a:schemeClr val="bg1"/>
                </a:solidFill>
                <a:latin typeface="Arial" panose="020B0604020202020204" pitchFamily="34" charset="0"/>
                <a:cs typeface="Arial" panose="020B0604020202020204" pitchFamily="34" charset="0"/>
              </a:rPr>
              <a:t>- 24% of total comments</a:t>
            </a:r>
          </a:p>
        </p:txBody>
      </p:sp>
      <p:sp>
        <p:nvSpPr>
          <p:cNvPr id="6" name="TextBox 5">
            <a:extLst>
              <a:ext uri="{FF2B5EF4-FFF2-40B4-BE49-F238E27FC236}">
                <a16:creationId xmlns:a16="http://schemas.microsoft.com/office/drawing/2014/main" id="{31FFEA46-F8F9-C849-A0AB-DE22A78C59EE}"/>
              </a:ext>
            </a:extLst>
          </p:cNvPr>
          <p:cNvSpPr txBox="1"/>
          <p:nvPr/>
        </p:nvSpPr>
        <p:spPr>
          <a:xfrm>
            <a:off x="8835390" y="2096394"/>
            <a:ext cx="2055114" cy="369332"/>
          </a:xfrm>
          <a:prstGeom prst="rect">
            <a:avLst/>
          </a:prstGeom>
          <a:noFill/>
        </p:spPr>
        <p:txBody>
          <a:bodyPr wrap="square">
            <a:spAutoFit/>
          </a:bodyPr>
          <a:lstStyle/>
          <a:p>
            <a:r>
              <a:rPr lang="en-US" sz="1800" b="1">
                <a:solidFill>
                  <a:srgbClr val="EE7624"/>
                </a:solidFill>
                <a:latin typeface="Arial" panose="020B0604020202020204" pitchFamily="34" charset="0"/>
                <a:cs typeface="Arial" panose="020B0604020202020204" pitchFamily="34" charset="0"/>
              </a:rPr>
              <a:t>2023 Concerns</a:t>
            </a:r>
          </a:p>
        </p:txBody>
      </p:sp>
      <p:sp>
        <p:nvSpPr>
          <p:cNvPr id="7" name="TextBox 6">
            <a:extLst>
              <a:ext uri="{FF2B5EF4-FFF2-40B4-BE49-F238E27FC236}">
                <a16:creationId xmlns:a16="http://schemas.microsoft.com/office/drawing/2014/main" id="{962E1E6B-7508-6063-52FA-93B676237487}"/>
              </a:ext>
            </a:extLst>
          </p:cNvPr>
          <p:cNvSpPr txBox="1"/>
          <p:nvPr/>
        </p:nvSpPr>
        <p:spPr>
          <a:xfrm>
            <a:off x="3560553" y="6064351"/>
            <a:ext cx="11615926" cy="276999"/>
          </a:xfrm>
          <a:prstGeom prst="rect">
            <a:avLst/>
          </a:prstGeom>
          <a:noFill/>
        </p:spPr>
        <p:txBody>
          <a:bodyPr wrap="square">
            <a:spAutoFit/>
          </a:bodyPr>
          <a:lstStyle/>
          <a:p>
            <a:r>
              <a:rPr lang="en-US" sz="1200" i="1">
                <a:solidFill>
                  <a:srgbClr val="595959"/>
                </a:solidFill>
                <a:latin typeface="Arial" panose="020B0604020202020204" pitchFamily="34" charset="0"/>
                <a:cs typeface="Arial" panose="020B0604020202020204" pitchFamily="34" charset="0"/>
              </a:rPr>
              <a:t>Overall themes have not changed year-over-year. They simply seem more prominent in some years versus others. </a:t>
            </a:r>
          </a:p>
        </p:txBody>
      </p:sp>
    </p:spTree>
    <p:extLst>
      <p:ext uri="{BB962C8B-B14F-4D97-AF65-F5344CB8AC3E}">
        <p14:creationId xmlns:p14="http://schemas.microsoft.com/office/powerpoint/2010/main" val="95507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person, outdoor, cellphone&#10;&#10;Description automatically generated">
            <a:extLst>
              <a:ext uri="{FF2B5EF4-FFF2-40B4-BE49-F238E27FC236}">
                <a16:creationId xmlns:a16="http://schemas.microsoft.com/office/drawing/2014/main" id="{40BBE504-FBF1-D94D-0D79-9CCBBD03F70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13" name="Picture Placeholder 12" descr="A group of people kneeling on the grass&#10;&#10;Description automatically generated with low confidence">
            <a:extLst>
              <a:ext uri="{FF2B5EF4-FFF2-40B4-BE49-F238E27FC236}">
                <a16:creationId xmlns:a16="http://schemas.microsoft.com/office/drawing/2014/main" id="{81772E24-58F0-A2B3-D56A-BAA1E27C46E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694009" y="327214"/>
            <a:ext cx="3231935" cy="2849939"/>
          </a:xfrm>
        </p:spPr>
      </p:pic>
      <p:pic>
        <p:nvPicPr>
          <p:cNvPr id="15" name="Picture Placeholder 14" descr="A person holding a sign&#10;&#10;Description automatically generated with medium confidence">
            <a:extLst>
              <a:ext uri="{FF2B5EF4-FFF2-40B4-BE49-F238E27FC236}">
                <a16:creationId xmlns:a16="http://schemas.microsoft.com/office/drawing/2014/main" id="{F16A5447-BC0B-5D3F-48CF-F5166DC52AB3}"/>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a:stretch/>
        </p:blipFill>
        <p:spPr>
          <a:xfrm>
            <a:off x="348173" y="3385220"/>
            <a:ext cx="3231935" cy="2928936"/>
          </a:xfrm>
        </p:spPr>
      </p:pic>
      <p:pic>
        <p:nvPicPr>
          <p:cNvPr id="17" name="Picture Placeholder 16" descr="A picture containing person, ground, outdoor&#10;&#10;Description automatically generated">
            <a:extLst>
              <a:ext uri="{FF2B5EF4-FFF2-40B4-BE49-F238E27FC236}">
                <a16:creationId xmlns:a16="http://schemas.microsoft.com/office/drawing/2014/main" id="{BC6E605D-40DE-2E0B-B7F2-68EE3179BDA2}"/>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8ED6F50A-4137-73ED-6881-AE4E873A2358}"/>
              </a:ext>
            </a:extLst>
          </p:cNvPr>
          <p:cNvSpPr>
            <a:spLocks noGrp="1"/>
          </p:cNvSpPr>
          <p:nvPr>
            <p:ph type="body" sz="quarter" idx="14"/>
          </p:nvPr>
        </p:nvSpPr>
        <p:spPr>
          <a:xfrm>
            <a:off x="572427" y="775023"/>
            <a:ext cx="4340225" cy="929791"/>
          </a:xfrm>
        </p:spPr>
        <p:txBody>
          <a:bodyPr/>
          <a:lstStyle/>
          <a:p>
            <a:r>
              <a:rPr lang="en-US">
                <a:latin typeface="Arial Black" panose="020B0604020202020204" pitchFamily="34" charset="0"/>
                <a:cs typeface="Arial Black" panose="020B0604020202020204" pitchFamily="34" charset="0"/>
              </a:rPr>
              <a:t>VOLUN</a:t>
            </a:r>
          </a:p>
        </p:txBody>
      </p:sp>
      <p:sp>
        <p:nvSpPr>
          <p:cNvPr id="7" name="Text Placeholder 6">
            <a:extLst>
              <a:ext uri="{FF2B5EF4-FFF2-40B4-BE49-F238E27FC236}">
                <a16:creationId xmlns:a16="http://schemas.microsoft.com/office/drawing/2014/main" id="{F1F81B97-5CF9-22C9-272C-77B8D23A21EF}"/>
              </a:ext>
            </a:extLst>
          </p:cNvPr>
          <p:cNvSpPr>
            <a:spLocks noGrp="1"/>
          </p:cNvSpPr>
          <p:nvPr>
            <p:ph type="body" sz="quarter" idx="15"/>
          </p:nvPr>
        </p:nvSpPr>
        <p:spPr>
          <a:xfrm>
            <a:off x="572427" y="1774664"/>
            <a:ext cx="4340225" cy="929791"/>
          </a:xfrm>
        </p:spPr>
        <p:txBody>
          <a:bodyPr/>
          <a:lstStyle/>
          <a:p>
            <a:r>
              <a:rPr lang="en-US">
                <a:latin typeface="Arial Black" panose="020B0604020202020204" pitchFamily="34" charset="0"/>
                <a:cs typeface="Arial Black" panose="020B0604020202020204" pitchFamily="34" charset="0"/>
              </a:rPr>
              <a:t>TEERS</a:t>
            </a:r>
          </a:p>
        </p:txBody>
      </p:sp>
      <p:sp>
        <p:nvSpPr>
          <p:cNvPr id="8" name="Text Placeholder 7">
            <a:extLst>
              <a:ext uri="{FF2B5EF4-FFF2-40B4-BE49-F238E27FC236}">
                <a16:creationId xmlns:a16="http://schemas.microsoft.com/office/drawing/2014/main" id="{CA672EBA-49D2-491D-2364-B7D03FB83954}"/>
              </a:ext>
            </a:extLst>
          </p:cNvPr>
          <p:cNvSpPr>
            <a:spLocks noGrp="1"/>
          </p:cNvSpPr>
          <p:nvPr>
            <p:ph type="body" sz="quarter" idx="16"/>
          </p:nvPr>
        </p:nvSpPr>
        <p:spPr>
          <a:xfrm>
            <a:off x="496633" y="1401315"/>
            <a:ext cx="4416019" cy="606998"/>
          </a:xfrm>
        </p:spPr>
        <p:txBody>
          <a:bodyPr/>
          <a:lstStyle/>
          <a:p>
            <a:r>
              <a:rPr lang="en-US">
                <a:latin typeface="Arial Black" panose="020B0604020202020204" pitchFamily="34" charset="0"/>
                <a:cs typeface="Arial Black" panose="020B0604020202020204" pitchFamily="34" charset="0"/>
              </a:rPr>
              <a:t>VOLUNTEERS</a:t>
            </a:r>
          </a:p>
        </p:txBody>
      </p:sp>
      <p:sp>
        <p:nvSpPr>
          <p:cNvPr id="9" name="Text Placeholder 8">
            <a:extLst>
              <a:ext uri="{FF2B5EF4-FFF2-40B4-BE49-F238E27FC236}">
                <a16:creationId xmlns:a16="http://schemas.microsoft.com/office/drawing/2014/main" id="{E7660FA3-B76F-6A74-1471-1944A2A57132}"/>
              </a:ext>
            </a:extLst>
          </p:cNvPr>
          <p:cNvSpPr>
            <a:spLocks noGrp="1"/>
          </p:cNvSpPr>
          <p:nvPr>
            <p:ph type="body" sz="quarter" idx="17"/>
          </p:nvPr>
        </p:nvSpPr>
        <p:spPr/>
        <p:txBody>
          <a:bodyPr/>
          <a:lstStyle/>
          <a:p>
            <a:r>
              <a:rPr lang="en-US">
                <a:latin typeface="Arial" panose="020B0604020202020204" pitchFamily="34" charset="0"/>
                <a:cs typeface="Arial" panose="020B0604020202020204" pitchFamily="34" charset="0"/>
              </a:rPr>
              <a:t>The Houston Livestock Show and Rodeo™ would not be the well-run success that it is today without the vision, dedication and hard work of its volunteers. What began as a small group of people with a dream has developed into an event supported by the efforts of more than 35,000 volunteers.</a:t>
            </a:r>
          </a:p>
        </p:txBody>
      </p:sp>
    </p:spTree>
    <p:extLst>
      <p:ext uri="{BB962C8B-B14F-4D97-AF65-F5344CB8AC3E}">
        <p14:creationId xmlns:p14="http://schemas.microsoft.com/office/powerpoint/2010/main" val="134672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600">
                <a:solidFill>
                  <a:srgbClr val="002B5F"/>
                </a:solidFill>
                <a:latin typeface="Arial Black" panose="020B0604020202020204" pitchFamily="34" charset="0"/>
                <a:cs typeface="Arial Black" panose="020B0604020202020204" pitchFamily="34" charset="0"/>
              </a:rPr>
              <a:t>VOLUNTEER COMMENTS</a:t>
            </a:r>
            <a:endPar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4" name="Text Placeholder 8">
            <a:extLst>
              <a:ext uri="{FF2B5EF4-FFF2-40B4-BE49-F238E27FC236}">
                <a16:creationId xmlns:a16="http://schemas.microsoft.com/office/drawing/2014/main" id="{9E31FB26-0C3D-7F8A-AA2C-896D607FD06F}"/>
              </a:ext>
            </a:extLst>
          </p:cNvPr>
          <p:cNvSpPr txBox="1">
            <a:spLocks/>
          </p:cNvSpPr>
          <p:nvPr/>
        </p:nvSpPr>
        <p:spPr>
          <a:xfrm>
            <a:off x="465230" y="1546867"/>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rPr>
              <a:t>WHERE DO WE NEED TO IMPROVE? </a:t>
            </a:r>
            <a:r>
              <a:rPr kumimoji="0" lang="en-US" sz="2400" b="0" i="0" u="none" strike="noStrike" kern="1200" cap="none" spc="0" normalizeH="0" baseline="0" noProof="0">
                <a:ln>
                  <a:noFill/>
                </a:ln>
                <a:solidFill>
                  <a:schemeClr val="accent5"/>
                </a:solidFill>
                <a:effectLst/>
                <a:uLnTx/>
                <a:uFillTx/>
                <a:latin typeface="Arial Black" panose="020B0604020202020204" pitchFamily="34" charset="0"/>
                <a:ea typeface="+mn-ea"/>
                <a:cs typeface="Arial Black" panose="020B0604020202020204" pitchFamily="34" charset="0"/>
              </a:rPr>
              <a:t>| </a:t>
            </a:r>
            <a:r>
              <a:rPr lang="en-US" sz="2400">
                <a:solidFill>
                  <a:schemeClr val="accent5"/>
                </a:solidFill>
                <a:latin typeface="Arial Black" panose="020B0604020202020204" pitchFamily="34" charset="0"/>
                <a:cs typeface="Arial Black" panose="020B0604020202020204" pitchFamily="34" charset="0"/>
              </a:rPr>
              <a:t>TEAM &amp; INCLUSIVENESS</a:t>
            </a:r>
            <a:r>
              <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rPr>
              <a:t>  </a:t>
            </a:r>
          </a:p>
        </p:txBody>
      </p:sp>
      <p:sp>
        <p:nvSpPr>
          <p:cNvPr id="5" name="TextBox 4">
            <a:extLst>
              <a:ext uri="{FF2B5EF4-FFF2-40B4-BE49-F238E27FC236}">
                <a16:creationId xmlns:a16="http://schemas.microsoft.com/office/drawing/2014/main" id="{2FDAE5C3-764B-F0C9-825B-E13C542439EE}"/>
              </a:ext>
            </a:extLst>
          </p:cNvPr>
          <p:cNvSpPr txBox="1"/>
          <p:nvPr/>
        </p:nvSpPr>
        <p:spPr>
          <a:xfrm>
            <a:off x="557052" y="2142309"/>
            <a:ext cx="10955679" cy="4524315"/>
          </a:xfrm>
          <a:prstGeom prst="rect">
            <a:avLst/>
          </a:prstGeom>
          <a:noFill/>
        </p:spPr>
        <p:txBody>
          <a:bodyPr wrap="square" rtlCol="0">
            <a:spAutoFit/>
          </a:bodyPr>
          <a:lstStyle/>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a:t>
            </a:r>
            <a:r>
              <a:rPr lang="en-US" b="0" i="0">
                <a:solidFill>
                  <a:srgbClr val="32363A"/>
                </a:solidFill>
                <a:effectLst/>
                <a:latin typeface="72"/>
              </a:rPr>
              <a:t>Better opportunities to build </a:t>
            </a:r>
            <a:r>
              <a:rPr lang="en-US"/>
              <a:t>team</a:t>
            </a:r>
            <a:r>
              <a:rPr lang="en-US" b="0" i="0">
                <a:solidFill>
                  <a:srgbClr val="32363A"/>
                </a:solidFill>
                <a:effectLst/>
                <a:latin typeface="72"/>
              </a:rPr>
              <a:t>-work prior to the Rodeo.”</a:t>
            </a:r>
            <a:endParaRPr lang="en-US" sz="18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rPr>
              <a:t>“</a:t>
            </a:r>
            <a:r>
              <a:rPr lang="en-US" b="0" i="0">
                <a:solidFill>
                  <a:srgbClr val="32363A"/>
                </a:solidFill>
                <a:effectLst/>
                <a:latin typeface="72"/>
              </a:rPr>
              <a:t>More </a:t>
            </a:r>
            <a:r>
              <a:rPr lang="en-US"/>
              <a:t>team</a:t>
            </a:r>
            <a:r>
              <a:rPr lang="en-US" b="0" i="0">
                <a:solidFill>
                  <a:srgbClr val="32363A"/>
                </a:solidFill>
                <a:effectLst/>
                <a:latin typeface="72"/>
              </a:rPr>
              <a:t> </a:t>
            </a:r>
            <a:r>
              <a:rPr lang="en-US"/>
              <a:t>building</a:t>
            </a:r>
            <a:r>
              <a:rPr lang="en-US" b="0" i="0">
                <a:solidFill>
                  <a:srgbClr val="32363A"/>
                </a:solidFill>
                <a:effectLst/>
                <a:latin typeface="72"/>
              </a:rPr>
              <a:t> events through out year with </a:t>
            </a:r>
            <a:r>
              <a:rPr lang="en-US"/>
              <a:t>team</a:t>
            </a:r>
            <a:r>
              <a:rPr lang="en-US" b="0" i="0">
                <a:solidFill>
                  <a:srgbClr val="32363A"/>
                </a:solidFill>
                <a:effectLst/>
                <a:latin typeface="72"/>
              </a:rPr>
              <a:t> to help us stay connected</a:t>
            </a:r>
            <a:r>
              <a:rPr lang="en-US">
                <a:latin typeface="Calibri" panose="020F0502020204030204" pitchFamily="34" charset="0"/>
              </a:rPr>
              <a:t>.”</a:t>
            </a:r>
          </a:p>
          <a:p>
            <a:pPr marL="285750" indent="-285750">
              <a:buFont typeface="Arial" panose="020B0604020202020204" pitchFamily="34" charset="0"/>
              <a:buChar char="•"/>
            </a:pPr>
            <a:r>
              <a:rPr lang="en-US">
                <a:latin typeface="Calibri" panose="020F0502020204030204" pitchFamily="34" charset="0"/>
              </a:rPr>
              <a:t>“</a:t>
            </a:r>
            <a:r>
              <a:rPr lang="en-US" b="0" i="0">
                <a:solidFill>
                  <a:srgbClr val="32363A"/>
                </a:solidFill>
                <a:effectLst/>
                <a:latin typeface="72"/>
              </a:rPr>
              <a:t>My subcommittee does not do any kind of off season </a:t>
            </a:r>
            <a:r>
              <a:rPr lang="en-US"/>
              <a:t>team</a:t>
            </a:r>
            <a:r>
              <a:rPr lang="en-US" b="0" i="0">
                <a:solidFill>
                  <a:srgbClr val="32363A"/>
                </a:solidFill>
                <a:effectLst/>
                <a:latin typeface="72"/>
              </a:rPr>
              <a:t> </a:t>
            </a:r>
            <a:r>
              <a:rPr lang="en-US"/>
              <a:t>building</a:t>
            </a:r>
            <a:r>
              <a:rPr lang="en-US" b="0" i="0">
                <a:solidFill>
                  <a:srgbClr val="32363A"/>
                </a:solidFill>
                <a:effectLst/>
                <a:latin typeface="72"/>
              </a:rPr>
              <a:t>, I could see them on the street and not even know them</a:t>
            </a:r>
            <a:r>
              <a:rPr lang="en-US" sz="1800">
                <a:effectLst/>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r>
              <a:rPr lang="en-US">
                <a:latin typeface="Calibri" panose="020F0502020204030204" pitchFamily="34" charset="0"/>
              </a:rPr>
              <a:t>“</a:t>
            </a:r>
            <a:r>
              <a:rPr lang="en-US" b="0" i="0">
                <a:solidFill>
                  <a:srgbClr val="32363A"/>
                </a:solidFill>
                <a:effectLst/>
                <a:latin typeface="72"/>
              </a:rPr>
              <a:t>More sense of community. The </a:t>
            </a:r>
            <a:r>
              <a:rPr lang="en-US"/>
              <a:t>teams</a:t>
            </a:r>
            <a:r>
              <a:rPr lang="en-US" b="0" i="0">
                <a:solidFill>
                  <a:srgbClr val="32363A"/>
                </a:solidFill>
                <a:effectLst/>
                <a:latin typeface="72"/>
              </a:rPr>
              <a:t> have individual socials and yet the </a:t>
            </a:r>
            <a:r>
              <a:rPr lang="en-US"/>
              <a:t>teams</a:t>
            </a:r>
            <a:r>
              <a:rPr lang="en-US" b="0" i="0">
                <a:solidFill>
                  <a:srgbClr val="32363A"/>
                </a:solidFill>
                <a:effectLst/>
                <a:latin typeface="72"/>
              </a:rPr>
              <a:t> don't interact within one another and are somewhat siloed. Granted, there are sister </a:t>
            </a:r>
            <a:r>
              <a:rPr lang="en-US"/>
              <a:t>teams</a:t>
            </a:r>
            <a:r>
              <a:rPr lang="en-US" b="0" i="0">
                <a:solidFill>
                  <a:srgbClr val="32363A"/>
                </a:solidFill>
                <a:effectLst/>
                <a:latin typeface="72"/>
              </a:rPr>
              <a:t> but even then the interactions are limited. Additionally, the average age is concerning and we need to attract younger volunteers. Some of the leadership </a:t>
            </a:r>
            <a:r>
              <a:rPr lang="en-US"/>
              <a:t>team</a:t>
            </a:r>
            <a:r>
              <a:rPr lang="en-US" b="0" i="0">
                <a:solidFill>
                  <a:srgbClr val="32363A"/>
                </a:solidFill>
                <a:effectLst/>
                <a:latin typeface="72"/>
              </a:rPr>
              <a:t> can be deemed as being unapproachable by some of the volunteers due to their behaviors and attitude toward volunteers.”</a:t>
            </a:r>
            <a:endParaRPr lang="en-US">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b="0" i="0">
                <a:solidFill>
                  <a:srgbClr val="32363A"/>
                </a:solidFill>
                <a:effectLst/>
                <a:latin typeface="72"/>
              </a:rPr>
              <a:t>“During the shift there is very little </a:t>
            </a:r>
            <a:r>
              <a:rPr lang="en-US"/>
              <a:t>team</a:t>
            </a:r>
            <a:r>
              <a:rPr lang="en-US" b="0" i="0">
                <a:solidFill>
                  <a:srgbClr val="32363A"/>
                </a:solidFill>
                <a:effectLst/>
                <a:latin typeface="72"/>
              </a:rPr>
              <a:t> </a:t>
            </a:r>
            <a:r>
              <a:rPr lang="en-US"/>
              <a:t>building</a:t>
            </a:r>
            <a:r>
              <a:rPr lang="en-US" b="0" i="0">
                <a:solidFill>
                  <a:srgbClr val="32363A"/>
                </a:solidFill>
                <a:effectLst/>
                <a:latin typeface="72"/>
              </a:rPr>
              <a:t>, it seemed like we were only together briefly at the meal and it was rushed.”</a:t>
            </a:r>
          </a:p>
          <a:p>
            <a:pPr marL="285750" indent="-285750">
              <a:buFont typeface="Arial" panose="020B0604020202020204" pitchFamily="34" charset="0"/>
              <a:buChar char="•"/>
            </a:pPr>
            <a:r>
              <a:rPr lang="en-US">
                <a:solidFill>
                  <a:srgbClr val="32363A"/>
                </a:solidFill>
                <a:latin typeface="72"/>
              </a:rPr>
              <a:t>“</a:t>
            </a:r>
            <a:r>
              <a:rPr lang="en-US" b="0" i="0">
                <a:solidFill>
                  <a:srgbClr val="32363A"/>
                </a:solidFill>
                <a:effectLst/>
                <a:latin typeface="72"/>
              </a:rPr>
              <a:t>Clear information on advancement opportunities. My captain being more welcoming and inclusive of members on the </a:t>
            </a:r>
            <a:r>
              <a:rPr lang="en-US"/>
              <a:t>team</a:t>
            </a:r>
            <a:r>
              <a:rPr lang="en-US" b="0" i="0">
                <a:solidFill>
                  <a:srgbClr val="32363A"/>
                </a:solidFill>
                <a:effectLst/>
                <a:latin typeface="72"/>
              </a:rPr>
              <a:t>.</a:t>
            </a:r>
            <a:r>
              <a:rPr lang="en-US">
                <a:solidFill>
                  <a:srgbClr val="32363A"/>
                </a:solidFill>
                <a:latin typeface="72"/>
              </a:rPr>
              <a:t>”</a:t>
            </a:r>
          </a:p>
          <a:p>
            <a:pPr marL="285750" indent="-285750">
              <a:buFont typeface="Arial" panose="020B0604020202020204" pitchFamily="34" charset="0"/>
              <a:buChar char="•"/>
            </a:pPr>
            <a:r>
              <a:rPr lang="en-US">
                <a:solidFill>
                  <a:srgbClr val="32363A"/>
                </a:solidFill>
                <a:latin typeface="72"/>
              </a:rPr>
              <a:t>“</a:t>
            </a:r>
            <a:r>
              <a:rPr lang="en-US" b="0" i="0">
                <a:solidFill>
                  <a:srgbClr val="32363A"/>
                </a:solidFill>
                <a:effectLst/>
                <a:latin typeface="72"/>
              </a:rPr>
              <a:t>There needs to be a continuation of lower level leadership. Starting with a completely new leadership </a:t>
            </a:r>
            <a:r>
              <a:rPr lang="en-US"/>
              <a:t>team</a:t>
            </a:r>
            <a:r>
              <a:rPr lang="en-US" b="0" i="0">
                <a:solidFill>
                  <a:srgbClr val="32363A"/>
                </a:solidFill>
                <a:effectLst/>
                <a:latin typeface="72"/>
              </a:rPr>
              <a:t> does not work. Lessons have been learned in the past we need to continue forward not backwards.”</a:t>
            </a:r>
            <a:endParaRPr lang="en-US"/>
          </a:p>
        </p:txBody>
      </p:sp>
    </p:spTree>
    <p:extLst>
      <p:ext uri="{BB962C8B-B14F-4D97-AF65-F5344CB8AC3E}">
        <p14:creationId xmlns:p14="http://schemas.microsoft.com/office/powerpoint/2010/main" val="66576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600">
                <a:solidFill>
                  <a:srgbClr val="002B5F"/>
                </a:solidFill>
                <a:latin typeface="Arial Black" panose="020B0604020202020204" pitchFamily="34" charset="0"/>
                <a:cs typeface="Arial Black" panose="020B0604020202020204" pitchFamily="34" charset="0"/>
              </a:rPr>
              <a:t>VOLUNTEER COMMENTS</a:t>
            </a:r>
            <a:endPar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FDAE5C3-764B-F0C9-825B-E13C542439EE}"/>
              </a:ext>
            </a:extLst>
          </p:cNvPr>
          <p:cNvSpPr txBox="1"/>
          <p:nvPr/>
        </p:nvSpPr>
        <p:spPr>
          <a:xfrm>
            <a:off x="557052" y="2142309"/>
            <a:ext cx="10955679" cy="4247317"/>
          </a:xfrm>
          <a:prstGeom prst="rect">
            <a:avLst/>
          </a:prstGeom>
          <a:noFill/>
        </p:spPr>
        <p:txBody>
          <a:bodyPr wrap="square" rtlCol="0">
            <a:spAutoFit/>
          </a:bodyPr>
          <a:lstStyle/>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a:t>
            </a:r>
            <a:r>
              <a:rPr lang="en-US" b="0" i="0">
                <a:solidFill>
                  <a:srgbClr val="32363A"/>
                </a:solidFill>
                <a:effectLst/>
                <a:latin typeface="72"/>
              </a:rPr>
              <a:t>Provide rides to the tent for volunteers working the evening </a:t>
            </a:r>
            <a:r>
              <a:rPr lang="en-US"/>
              <a:t>shift</a:t>
            </a:r>
            <a:r>
              <a:rPr lang="en-US" b="0" i="0">
                <a:solidFill>
                  <a:srgbClr val="32363A"/>
                </a:solidFill>
                <a:effectLst/>
                <a:latin typeface="72"/>
              </a:rPr>
              <a:t>.”</a:t>
            </a:r>
            <a:endParaRPr lang="en-US" sz="18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rPr>
              <a:t>“</a:t>
            </a:r>
            <a:r>
              <a:rPr lang="en-US" b="0" i="0">
                <a:solidFill>
                  <a:srgbClr val="32363A"/>
                </a:solidFill>
                <a:effectLst/>
                <a:latin typeface="72"/>
              </a:rPr>
              <a:t>I believe we should work a couple extra </a:t>
            </a:r>
            <a:r>
              <a:rPr lang="en-US"/>
              <a:t>shifts</a:t>
            </a:r>
            <a:r>
              <a:rPr lang="en-US" b="0" i="0">
                <a:solidFill>
                  <a:srgbClr val="32363A"/>
                </a:solidFill>
                <a:effectLst/>
                <a:latin typeface="72"/>
              </a:rPr>
              <a:t> with another team. This will give a different perspective on what works and maybe some new ideas to help your own team get and be more successful.”</a:t>
            </a:r>
            <a:endParaRPr lang="en-US">
              <a:latin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rPr>
              <a:t>“</a:t>
            </a:r>
            <a:r>
              <a:rPr lang="en-US" b="0" i="0">
                <a:solidFill>
                  <a:srgbClr val="32363A"/>
                </a:solidFill>
                <a:effectLst/>
                <a:latin typeface="72"/>
              </a:rPr>
              <a:t>More automation - for exchanging </a:t>
            </a:r>
            <a:r>
              <a:rPr lang="en-US"/>
              <a:t>shifts.”</a:t>
            </a:r>
          </a:p>
          <a:p>
            <a:pPr marL="285750" indent="-285750">
              <a:buFont typeface="Arial" panose="020B0604020202020204" pitchFamily="34" charset="0"/>
              <a:buChar char="•"/>
            </a:pPr>
            <a:r>
              <a:rPr lang="en-US" b="0" i="0">
                <a:solidFill>
                  <a:srgbClr val="32363A"/>
                </a:solidFill>
                <a:effectLst/>
                <a:latin typeface="72"/>
              </a:rPr>
              <a:t>I have an often unpredictable work schedule that can </a:t>
            </a:r>
            <a:r>
              <a:rPr lang="en-US"/>
              <a:t>change</a:t>
            </a:r>
            <a:r>
              <a:rPr lang="en-US" b="0" i="0">
                <a:solidFill>
                  <a:srgbClr val="32363A"/>
                </a:solidFill>
                <a:effectLst/>
                <a:latin typeface="72"/>
              </a:rPr>
              <a:t> weekly. This makes </a:t>
            </a:r>
            <a:r>
              <a:rPr lang="en-US"/>
              <a:t>shift</a:t>
            </a:r>
            <a:r>
              <a:rPr lang="en-US" b="0" i="0">
                <a:solidFill>
                  <a:srgbClr val="32363A"/>
                </a:solidFill>
                <a:effectLst/>
                <a:latin typeface="72"/>
              </a:rPr>
              <a:t> planning difficult and even more difficult to </a:t>
            </a:r>
            <a:r>
              <a:rPr lang="en-US"/>
              <a:t>change</a:t>
            </a:r>
            <a:r>
              <a:rPr lang="en-US" b="0" i="0">
                <a:solidFill>
                  <a:srgbClr val="32363A"/>
                </a:solidFill>
                <a:effectLst/>
                <a:latin typeface="72"/>
              </a:rPr>
              <a:t> </a:t>
            </a:r>
            <a:r>
              <a:rPr lang="en-US"/>
              <a:t>shifts</a:t>
            </a:r>
            <a:r>
              <a:rPr lang="en-US" b="0" i="0">
                <a:solidFill>
                  <a:srgbClr val="32363A"/>
                </a:solidFill>
                <a:effectLst/>
                <a:latin typeface="72"/>
              </a:rPr>
              <a:t>. Instead of allowing all </a:t>
            </a:r>
            <a:r>
              <a:rPr lang="en-US"/>
              <a:t>shifts</a:t>
            </a:r>
            <a:r>
              <a:rPr lang="en-US" b="0" i="0">
                <a:solidFill>
                  <a:srgbClr val="32363A"/>
                </a:solidFill>
                <a:effectLst/>
                <a:latin typeface="72"/>
              </a:rPr>
              <a:t> to be occupied from the beginning, maybe keep a sort on each </a:t>
            </a:r>
            <a:r>
              <a:rPr lang="en-US"/>
              <a:t>shift</a:t>
            </a:r>
            <a:r>
              <a:rPr lang="en-US" b="0" i="0">
                <a:solidFill>
                  <a:srgbClr val="32363A"/>
                </a:solidFill>
                <a:effectLst/>
                <a:latin typeface="72"/>
              </a:rPr>
              <a:t> on the reserve so folks can easier swap or </a:t>
            </a:r>
            <a:r>
              <a:rPr lang="en-US"/>
              <a:t>change</a:t>
            </a:r>
            <a:r>
              <a:rPr lang="en-US" b="0" i="0">
                <a:solidFill>
                  <a:srgbClr val="32363A"/>
                </a:solidFill>
                <a:effectLst/>
                <a:latin typeface="72"/>
              </a:rPr>
              <a:t>.</a:t>
            </a:r>
          </a:p>
          <a:p>
            <a:pPr marL="285750" indent="-285750">
              <a:buFont typeface="Arial" panose="020B0604020202020204" pitchFamily="34" charset="0"/>
              <a:buChar char="•"/>
            </a:pPr>
            <a:r>
              <a:rPr lang="en-US"/>
              <a:t>“Shifts</a:t>
            </a:r>
            <a:r>
              <a:rPr lang="en-US" b="0" i="0">
                <a:solidFill>
                  <a:srgbClr val="32363A"/>
                </a:solidFill>
                <a:effectLst/>
                <a:latin typeface="72"/>
              </a:rPr>
              <a:t> were always much longer than advertised</a:t>
            </a:r>
            <a:r>
              <a:rPr lang="en-US">
                <a:solidFill>
                  <a:srgbClr val="32363A"/>
                </a:solidFill>
                <a:latin typeface="72"/>
              </a:rPr>
              <a:t>.”</a:t>
            </a:r>
          </a:p>
          <a:p>
            <a:pPr marL="285750" indent="-285750">
              <a:buFont typeface="Arial" panose="020B0604020202020204" pitchFamily="34" charset="0"/>
              <a:buChar char="•"/>
            </a:pPr>
            <a:r>
              <a:rPr lang="en-US">
                <a:solidFill>
                  <a:srgbClr val="32363A"/>
                </a:solidFill>
                <a:latin typeface="72"/>
              </a:rPr>
              <a:t>“</a:t>
            </a:r>
            <a:r>
              <a:rPr lang="en-US" b="0" i="0">
                <a:solidFill>
                  <a:srgbClr val="32363A"/>
                </a:solidFill>
                <a:effectLst/>
                <a:latin typeface="72"/>
              </a:rPr>
              <a:t>After experiencing it for the first time, I can and do understand a lot of why it is done the way it is. I was more worried about the software, with no prior training. The video that was shared towards the </a:t>
            </a:r>
            <a:r>
              <a:rPr lang="en-US"/>
              <a:t>shifts</a:t>
            </a:r>
            <a:r>
              <a:rPr lang="en-US" b="0" i="0">
                <a:solidFill>
                  <a:srgbClr val="32363A"/>
                </a:solidFill>
                <a:effectLst/>
                <a:latin typeface="72"/>
              </a:rPr>
              <a:t>, well it gave an idea but until you worked your </a:t>
            </a:r>
            <a:r>
              <a:rPr lang="en-US"/>
              <a:t>shift</a:t>
            </a:r>
            <a:r>
              <a:rPr lang="en-US" b="0" i="0">
                <a:solidFill>
                  <a:srgbClr val="32363A"/>
                </a:solidFill>
                <a:effectLst/>
                <a:latin typeface="72"/>
              </a:rPr>
              <a:t> for the first time and experienced it. To make it better for next year, I don't think there is a better way.”</a:t>
            </a:r>
          </a:p>
          <a:p>
            <a:pPr marL="285750" indent="-285750">
              <a:buFont typeface="Arial" panose="020B0604020202020204" pitchFamily="34" charset="0"/>
              <a:buChar char="•"/>
            </a:pPr>
            <a:r>
              <a:rPr lang="en-US">
                <a:solidFill>
                  <a:srgbClr val="32363A"/>
                </a:solidFill>
                <a:latin typeface="72"/>
              </a:rPr>
              <a:t>“</a:t>
            </a:r>
            <a:r>
              <a:rPr lang="en-US" b="0" i="0">
                <a:solidFill>
                  <a:srgbClr val="32363A"/>
                </a:solidFill>
                <a:effectLst/>
                <a:latin typeface="72"/>
              </a:rPr>
              <a:t>It would be nice to get a little more diversity in which committees we serve. I didn’t get to experience working on all committees and would work on the same committee every other </a:t>
            </a:r>
            <a:r>
              <a:rPr lang="en-US"/>
              <a:t>shift</a:t>
            </a:r>
            <a:r>
              <a:rPr lang="en-US" b="0" i="0">
                <a:solidFill>
                  <a:srgbClr val="32363A"/>
                </a:solidFill>
                <a:effectLst/>
                <a:latin typeface="72"/>
              </a:rPr>
              <a:t>.</a:t>
            </a:r>
            <a:r>
              <a:rPr lang="en-US">
                <a:solidFill>
                  <a:srgbClr val="32363A"/>
                </a:solidFill>
                <a:latin typeface="72"/>
              </a:rPr>
              <a:t>”</a:t>
            </a:r>
            <a:endParaRPr lang="en-US" b="0" i="0">
              <a:solidFill>
                <a:srgbClr val="32363A"/>
              </a:solidFill>
              <a:effectLst/>
              <a:latin typeface="72"/>
            </a:endParaRPr>
          </a:p>
          <a:p>
            <a:pPr marL="285750" indent="-285750">
              <a:buFont typeface="Arial" panose="020B0604020202020204" pitchFamily="34" charset="0"/>
              <a:buChar char="•"/>
            </a:pPr>
            <a:endParaRPr lang="en-US"/>
          </a:p>
        </p:txBody>
      </p:sp>
      <p:sp>
        <p:nvSpPr>
          <p:cNvPr id="6" name="Text Placeholder 8">
            <a:extLst>
              <a:ext uri="{FF2B5EF4-FFF2-40B4-BE49-F238E27FC236}">
                <a16:creationId xmlns:a16="http://schemas.microsoft.com/office/drawing/2014/main" id="{71834F8E-7F78-5A6D-4AC0-6548BA3234A8}"/>
              </a:ext>
            </a:extLst>
          </p:cNvPr>
          <p:cNvSpPr txBox="1">
            <a:spLocks/>
          </p:cNvSpPr>
          <p:nvPr/>
        </p:nvSpPr>
        <p:spPr>
          <a:xfrm>
            <a:off x="486995" y="1568632"/>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rPr>
              <a:t>WHERE DO WE NEED TO IMPROVE? </a:t>
            </a:r>
            <a:r>
              <a:rPr kumimoji="0" lang="en-US" sz="2400" b="0" i="0" u="none" strike="noStrike" kern="1200" cap="none" spc="0" normalizeH="0" baseline="0" noProof="0">
                <a:ln>
                  <a:noFill/>
                </a:ln>
                <a:solidFill>
                  <a:schemeClr val="accent5"/>
                </a:solidFill>
                <a:effectLst/>
                <a:uLnTx/>
                <a:uFillTx/>
                <a:latin typeface="Arial Black" panose="020B0604020202020204" pitchFamily="34" charset="0"/>
                <a:ea typeface="+mn-ea"/>
                <a:cs typeface="Arial Black" panose="020B0604020202020204" pitchFamily="34" charset="0"/>
              </a:rPr>
              <a:t>| </a:t>
            </a:r>
            <a:r>
              <a:rPr lang="en-US" sz="2400">
                <a:solidFill>
                  <a:schemeClr val="accent5"/>
                </a:solidFill>
                <a:latin typeface="Arial Black" panose="020B0604020202020204" pitchFamily="34" charset="0"/>
                <a:cs typeface="Arial Black" panose="020B0604020202020204" pitchFamily="34" charset="0"/>
              </a:rPr>
              <a:t>SHIFTS &amp; SCHEDULING</a:t>
            </a:r>
            <a:endPar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endParaRPr>
          </a:p>
        </p:txBody>
      </p:sp>
    </p:spTree>
    <p:extLst>
      <p:ext uri="{BB962C8B-B14F-4D97-AF65-F5344CB8AC3E}">
        <p14:creationId xmlns:p14="http://schemas.microsoft.com/office/powerpoint/2010/main" val="291279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600">
                <a:solidFill>
                  <a:srgbClr val="002B5F"/>
                </a:solidFill>
                <a:latin typeface="Arial Black" panose="020B0604020202020204" pitchFamily="34" charset="0"/>
                <a:cs typeface="Arial Black" panose="020B0604020202020204" pitchFamily="34" charset="0"/>
              </a:rPr>
              <a:t>VOLUNTEER COMMENTS</a:t>
            </a:r>
            <a:endPar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4" name="Text Placeholder 8">
            <a:extLst>
              <a:ext uri="{FF2B5EF4-FFF2-40B4-BE49-F238E27FC236}">
                <a16:creationId xmlns:a16="http://schemas.microsoft.com/office/drawing/2014/main" id="{9E31FB26-0C3D-7F8A-AA2C-896D607FD06F}"/>
              </a:ext>
            </a:extLst>
          </p:cNvPr>
          <p:cNvSpPr txBox="1">
            <a:spLocks/>
          </p:cNvSpPr>
          <p:nvPr/>
        </p:nvSpPr>
        <p:spPr>
          <a:xfrm>
            <a:off x="465230" y="1546867"/>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rPr>
              <a:t>WHERE DO WE NEED TO IMPROVE? </a:t>
            </a:r>
            <a:r>
              <a:rPr kumimoji="0" lang="en-US" sz="2400" b="0" i="0" u="none" strike="noStrike" kern="1200" cap="none" spc="0" normalizeH="0" baseline="0" noProof="0">
                <a:ln>
                  <a:noFill/>
                </a:ln>
                <a:solidFill>
                  <a:schemeClr val="accent5"/>
                </a:solidFill>
                <a:effectLst/>
                <a:uLnTx/>
                <a:uFillTx/>
                <a:latin typeface="Arial Black" panose="020B0604020202020204" pitchFamily="34" charset="0"/>
                <a:ea typeface="+mn-ea"/>
                <a:cs typeface="Arial Black" panose="020B0604020202020204" pitchFamily="34" charset="0"/>
              </a:rPr>
              <a:t>| </a:t>
            </a:r>
            <a:r>
              <a:rPr lang="en-US" sz="2400">
                <a:solidFill>
                  <a:schemeClr val="accent5"/>
                </a:solidFill>
                <a:latin typeface="Arial Black" panose="020B0604020202020204" pitchFamily="34" charset="0"/>
                <a:cs typeface="Arial Black" panose="020B0604020202020204" pitchFamily="34" charset="0"/>
              </a:rPr>
              <a:t>PARKING &amp; TRANSPORTATION</a:t>
            </a:r>
            <a:endPar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endParaRPr>
          </a:p>
        </p:txBody>
      </p:sp>
      <p:sp>
        <p:nvSpPr>
          <p:cNvPr id="5" name="TextBox 4">
            <a:extLst>
              <a:ext uri="{FF2B5EF4-FFF2-40B4-BE49-F238E27FC236}">
                <a16:creationId xmlns:a16="http://schemas.microsoft.com/office/drawing/2014/main" id="{2FDAE5C3-764B-F0C9-825B-E13C542439EE}"/>
              </a:ext>
            </a:extLst>
          </p:cNvPr>
          <p:cNvSpPr txBox="1"/>
          <p:nvPr/>
        </p:nvSpPr>
        <p:spPr>
          <a:xfrm>
            <a:off x="557052" y="2142309"/>
            <a:ext cx="10955679" cy="3970318"/>
          </a:xfrm>
          <a:prstGeom prst="rect">
            <a:avLst/>
          </a:prstGeom>
          <a:noFill/>
        </p:spPr>
        <p:txBody>
          <a:bodyPr wrap="square" rtlCol="0">
            <a:spAutoFit/>
          </a:bodyPr>
          <a:lstStyle/>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The parking passes for our shift were unreliable during busy rodeo days / times.”</a:t>
            </a:r>
          </a:p>
          <a:p>
            <a:pPr marL="285750" indent="-285750">
              <a:buFont typeface="Arial" panose="020B0604020202020204" pitchFamily="34" charset="0"/>
              <a:buChar char="•"/>
            </a:pPr>
            <a:r>
              <a:rPr lang="en-US" b="0" i="0">
                <a:solidFill>
                  <a:srgbClr val="32363A"/>
                </a:solidFill>
                <a:effectLst/>
                <a:latin typeface="72"/>
              </a:rPr>
              <a:t>“It would be a more pleasant experience if transportation was available and ready before and after </a:t>
            </a:r>
            <a:r>
              <a:rPr lang="en-US"/>
              <a:t>shifts</a:t>
            </a:r>
            <a:r>
              <a:rPr lang="en-US" b="0" i="0">
                <a:solidFill>
                  <a:srgbClr val="32363A"/>
                </a:solidFill>
                <a:effectLst/>
                <a:latin typeface="72"/>
              </a:rPr>
              <a:t> to get from the tent back to our vehicles instead of walking </a:t>
            </a:r>
            <a:r>
              <a:rPr lang="en-US" b="0" i="0" err="1">
                <a:solidFill>
                  <a:srgbClr val="32363A"/>
                </a:solidFill>
                <a:effectLst/>
                <a:latin typeface="72"/>
              </a:rPr>
              <a:t>thu</a:t>
            </a:r>
            <a:r>
              <a:rPr lang="en-US" b="0" i="0">
                <a:solidFill>
                  <a:srgbClr val="32363A"/>
                </a:solidFill>
                <a:effectLst/>
                <a:latin typeface="72"/>
              </a:rPr>
              <a:t> the park after midnight after standing or driving for 10 hours.”</a:t>
            </a:r>
          </a:p>
          <a:p>
            <a:pPr marL="285750" indent="-285750">
              <a:buFont typeface="Arial" panose="020B0604020202020204" pitchFamily="34" charset="0"/>
              <a:buChar char="•"/>
            </a:pPr>
            <a:r>
              <a:rPr lang="en-US" b="0" i="0">
                <a:solidFill>
                  <a:srgbClr val="32363A"/>
                </a:solidFill>
                <a:effectLst/>
                <a:latin typeface="72"/>
              </a:rPr>
              <a:t>“Being allowed to </a:t>
            </a:r>
            <a:r>
              <a:rPr lang="en-US"/>
              <a:t>park</a:t>
            </a:r>
            <a:r>
              <a:rPr lang="en-US" b="0" i="0">
                <a:solidFill>
                  <a:srgbClr val="32363A"/>
                </a:solidFill>
                <a:effectLst/>
                <a:latin typeface="72"/>
              </a:rPr>
              <a:t>, nothing special had my </a:t>
            </a:r>
            <a:r>
              <a:rPr lang="en-US"/>
              <a:t>parking</a:t>
            </a:r>
            <a:r>
              <a:rPr lang="en-US" b="0" i="0">
                <a:solidFill>
                  <a:srgbClr val="32363A"/>
                </a:solidFill>
                <a:effectLst/>
                <a:latin typeface="72"/>
              </a:rPr>
              <a:t> </a:t>
            </a:r>
            <a:r>
              <a:rPr lang="en-US"/>
              <a:t>pass</a:t>
            </a:r>
            <a:r>
              <a:rPr lang="en-US" b="0" i="0">
                <a:solidFill>
                  <a:srgbClr val="32363A"/>
                </a:solidFill>
                <a:effectLst/>
                <a:latin typeface="72"/>
              </a:rPr>
              <a:t> had my credentials and was even turned away from yellow lot because it was full and I was four hours early for my shift. I ended up going home.”</a:t>
            </a:r>
          </a:p>
          <a:p>
            <a:pPr marL="285750" indent="-285750">
              <a:buFont typeface="Arial" panose="020B0604020202020204" pitchFamily="34" charset="0"/>
              <a:buChar char="•"/>
            </a:pPr>
            <a:r>
              <a:rPr lang="en-US" sz="1800">
                <a:solidFill>
                  <a:srgbClr val="32363A"/>
                </a:solidFill>
                <a:latin typeface="72"/>
                <a:ea typeface="Calibri" panose="020F0502020204030204" pitchFamily="34" charset="0"/>
              </a:rPr>
              <a:t>“</a:t>
            </a:r>
            <a:r>
              <a:rPr lang="en-US" b="0" i="0">
                <a:solidFill>
                  <a:srgbClr val="32363A"/>
                </a:solidFill>
                <a:effectLst/>
                <a:latin typeface="72"/>
              </a:rPr>
              <a:t>The Volunteer </a:t>
            </a:r>
            <a:r>
              <a:rPr lang="en-US"/>
              <a:t>parking</a:t>
            </a:r>
            <a:r>
              <a:rPr lang="en-US" b="0" i="0">
                <a:solidFill>
                  <a:srgbClr val="32363A"/>
                </a:solidFill>
                <a:effectLst/>
                <a:latin typeface="72"/>
              </a:rPr>
              <a:t> </a:t>
            </a:r>
            <a:r>
              <a:rPr lang="en-US"/>
              <a:t>lot</a:t>
            </a:r>
            <a:r>
              <a:rPr lang="en-US" b="0" i="0">
                <a:solidFill>
                  <a:srgbClr val="32363A"/>
                </a:solidFill>
                <a:effectLst/>
                <a:latin typeface="72"/>
              </a:rPr>
              <a:t> should have more people monitoring the entrances and exits. There always seems to be confusion and traffic jams around the Kirby entrances.</a:t>
            </a:r>
            <a:r>
              <a:rPr lang="en-US">
                <a:solidFill>
                  <a:srgbClr val="32363A"/>
                </a:solidFill>
                <a:latin typeface="72"/>
              </a:rPr>
              <a:t>”</a:t>
            </a:r>
          </a:p>
          <a:p>
            <a:pPr marL="285750" indent="-285750">
              <a:buFont typeface="Arial" panose="020B0604020202020204" pitchFamily="34" charset="0"/>
              <a:buChar char="•"/>
            </a:pPr>
            <a:r>
              <a:rPr lang="en-US" sz="1800">
                <a:solidFill>
                  <a:srgbClr val="32363A"/>
                </a:solidFill>
                <a:effectLst/>
                <a:latin typeface="72"/>
                <a:ea typeface="Calibri" panose="020F0502020204030204" pitchFamily="34" charset="0"/>
              </a:rPr>
              <a:t>“Being able to use the general parking pass when not volunteering with committee. I have been rejected by the parking staff when trying to use it.”</a:t>
            </a:r>
          </a:p>
          <a:p>
            <a:pPr marL="285750" indent="-285750">
              <a:buFont typeface="Arial" panose="020B0604020202020204" pitchFamily="34" charset="0"/>
              <a:buChar char="•"/>
            </a:pPr>
            <a:r>
              <a:rPr lang="en-US">
                <a:solidFill>
                  <a:srgbClr val="32363A"/>
                </a:solidFill>
                <a:latin typeface="72"/>
                <a:ea typeface="Calibri" panose="020F0502020204030204" pitchFamily="34" charset="0"/>
              </a:rPr>
              <a:t>“</a:t>
            </a:r>
            <a:r>
              <a:rPr lang="en-US" b="0" i="0">
                <a:solidFill>
                  <a:srgbClr val="32363A"/>
                </a:solidFill>
                <a:effectLst/>
                <a:latin typeface="72"/>
              </a:rPr>
              <a:t>Better communication, more </a:t>
            </a:r>
            <a:r>
              <a:rPr lang="en-US"/>
              <a:t>parking</a:t>
            </a:r>
            <a:r>
              <a:rPr lang="en-US" b="0" i="0">
                <a:solidFill>
                  <a:srgbClr val="32363A"/>
                </a:solidFill>
                <a:effectLst/>
                <a:latin typeface="72"/>
              </a:rPr>
              <a:t>, not enough </a:t>
            </a:r>
            <a:r>
              <a:rPr lang="en-US"/>
              <a:t>parking</a:t>
            </a:r>
            <a:r>
              <a:rPr lang="en-US" b="0" i="0">
                <a:solidFill>
                  <a:srgbClr val="32363A"/>
                </a:solidFill>
                <a:effectLst/>
                <a:latin typeface="72"/>
              </a:rPr>
              <a:t> spaces in orange lot to accommodate passes given for shifts.”</a:t>
            </a:r>
          </a:p>
          <a:p>
            <a:pPr marL="285750" indent="-285750">
              <a:buFont typeface="Arial" panose="020B0604020202020204" pitchFamily="34" charset="0"/>
              <a:buChar char="•"/>
            </a:pPr>
            <a:r>
              <a:rPr lang="en-US" sz="1800">
                <a:solidFill>
                  <a:srgbClr val="32363A"/>
                </a:solidFill>
                <a:latin typeface="72"/>
                <a:ea typeface="Calibri" panose="020F0502020204030204" pitchFamily="34" charset="0"/>
              </a:rPr>
              <a:t>“</a:t>
            </a:r>
            <a:r>
              <a:rPr lang="en-US" b="0" i="0">
                <a:solidFill>
                  <a:srgbClr val="32363A"/>
                </a:solidFill>
                <a:effectLst/>
                <a:latin typeface="72"/>
              </a:rPr>
              <a:t>I would like a little map that each gatekeeper could keep in their pocket. One of the most frequent question is directions. Would like a map of the grounds with </a:t>
            </a:r>
            <a:r>
              <a:rPr lang="en-US"/>
              <a:t>parking</a:t>
            </a:r>
            <a:r>
              <a:rPr lang="en-US" b="0" i="0">
                <a:solidFill>
                  <a:srgbClr val="32363A"/>
                </a:solidFill>
                <a:effectLst/>
                <a:latin typeface="72"/>
              </a:rPr>
              <a:t> </a:t>
            </a:r>
            <a:r>
              <a:rPr lang="en-US"/>
              <a:t>lots</a:t>
            </a:r>
            <a:r>
              <a:rPr lang="en-US" b="0" i="0">
                <a:solidFill>
                  <a:srgbClr val="32363A"/>
                </a:solidFill>
                <a:effectLst/>
                <a:latin typeface="72"/>
              </a:rPr>
              <a:t> and a map of the stadium with gate names.</a:t>
            </a:r>
            <a:r>
              <a:rPr lang="en-US">
                <a:solidFill>
                  <a:srgbClr val="32363A"/>
                </a:solidFill>
                <a:latin typeface="72"/>
              </a:rPr>
              <a:t>”</a:t>
            </a:r>
            <a:endParaRPr lang="en-US"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281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600">
                <a:solidFill>
                  <a:srgbClr val="002B5F"/>
                </a:solidFill>
                <a:latin typeface="Arial Black" panose="020B0604020202020204" pitchFamily="34" charset="0"/>
                <a:cs typeface="Arial Black" panose="020B0604020202020204" pitchFamily="34" charset="0"/>
              </a:rPr>
              <a:t>VOLUNTEER COMMENTS</a:t>
            </a:r>
            <a:endPar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endParaRP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4" name="Text Placeholder 8">
            <a:extLst>
              <a:ext uri="{FF2B5EF4-FFF2-40B4-BE49-F238E27FC236}">
                <a16:creationId xmlns:a16="http://schemas.microsoft.com/office/drawing/2014/main" id="{9E31FB26-0C3D-7F8A-AA2C-896D607FD06F}"/>
              </a:ext>
            </a:extLst>
          </p:cNvPr>
          <p:cNvSpPr txBox="1">
            <a:spLocks/>
          </p:cNvSpPr>
          <p:nvPr/>
        </p:nvSpPr>
        <p:spPr>
          <a:xfrm>
            <a:off x="465230" y="1546867"/>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rPr>
              <a:t>WHERE DO WE NEED TO IMPROVE? </a:t>
            </a:r>
            <a:r>
              <a:rPr kumimoji="0" lang="en-US" sz="2400" b="0" i="0" u="none" strike="noStrike" kern="1200" cap="none" spc="0" normalizeH="0" baseline="0" noProof="0">
                <a:ln>
                  <a:noFill/>
                </a:ln>
                <a:solidFill>
                  <a:schemeClr val="accent5"/>
                </a:solidFill>
                <a:effectLst/>
                <a:uLnTx/>
                <a:uFillTx/>
                <a:latin typeface="Arial Black" panose="020B0604020202020204" pitchFamily="34" charset="0"/>
                <a:ea typeface="+mn-ea"/>
                <a:cs typeface="Arial Black" panose="020B0604020202020204" pitchFamily="34" charset="0"/>
              </a:rPr>
              <a:t>| </a:t>
            </a:r>
            <a:r>
              <a:rPr lang="en-US" sz="2400">
                <a:solidFill>
                  <a:schemeClr val="accent5"/>
                </a:solidFill>
                <a:latin typeface="Arial Black" panose="020B0604020202020204" pitchFamily="34" charset="0"/>
                <a:cs typeface="Arial Black" panose="020B0604020202020204" pitchFamily="34" charset="0"/>
              </a:rPr>
              <a:t>COMMUNICATION</a:t>
            </a:r>
            <a:endParaRPr kumimoji="0" lang="en-US" sz="24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endParaRPr>
          </a:p>
        </p:txBody>
      </p:sp>
      <p:sp>
        <p:nvSpPr>
          <p:cNvPr id="5" name="TextBox 4">
            <a:extLst>
              <a:ext uri="{FF2B5EF4-FFF2-40B4-BE49-F238E27FC236}">
                <a16:creationId xmlns:a16="http://schemas.microsoft.com/office/drawing/2014/main" id="{2FDAE5C3-764B-F0C9-825B-E13C542439EE}"/>
              </a:ext>
            </a:extLst>
          </p:cNvPr>
          <p:cNvSpPr txBox="1"/>
          <p:nvPr/>
        </p:nvSpPr>
        <p:spPr>
          <a:xfrm>
            <a:off x="557052" y="2142309"/>
            <a:ext cx="10955679" cy="4247317"/>
          </a:xfrm>
          <a:prstGeom prst="rect">
            <a:avLst/>
          </a:prstGeom>
          <a:noFill/>
        </p:spPr>
        <p:txBody>
          <a:bodyPr wrap="square" rtlCol="0">
            <a:spAutoFit/>
          </a:bodyPr>
          <a:lstStyle/>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“The senior people on shifts need to make sure that all others understand clearly what we are doing that day. Every year is a little different.”</a:t>
            </a:r>
          </a:p>
          <a:p>
            <a:pPr marL="285750" indent="-285750">
              <a:buFont typeface="Arial" panose="020B0604020202020204" pitchFamily="34" charset="0"/>
              <a:buChar char="•"/>
            </a:pPr>
            <a:r>
              <a:rPr lang="en-US" b="0" i="0">
                <a:solidFill>
                  <a:srgbClr val="32363A"/>
                </a:solidFill>
                <a:effectLst/>
                <a:latin typeface="72"/>
              </a:rPr>
              <a:t>“As a new person…..I only knew one person on the committee—it would be great if a newbie was assigned a veteran to ask questions/work with on </a:t>
            </a:r>
            <a:r>
              <a:rPr lang="en-US"/>
              <a:t>shifts</a:t>
            </a:r>
            <a:r>
              <a:rPr lang="en-US">
                <a:latin typeface="Calibri" panose="020F0502020204030204" pitchFamily="34" charset="0"/>
              </a:rPr>
              <a:t>.”</a:t>
            </a:r>
          </a:p>
          <a:p>
            <a:pPr marL="285750" indent="-285750">
              <a:buFont typeface="Arial" panose="020B0604020202020204" pitchFamily="34" charset="0"/>
              <a:buChar char="•"/>
            </a:pPr>
            <a:r>
              <a:rPr lang="en-US" sz="1800">
                <a:effectLst/>
                <a:latin typeface="Calibri" panose="020F0502020204030204" pitchFamily="34" charset="0"/>
                <a:ea typeface="Calibri" panose="020F0502020204030204" pitchFamily="34" charset="0"/>
              </a:rPr>
              <a:t>“</a:t>
            </a:r>
            <a:r>
              <a:rPr lang="en-US" b="0" i="0">
                <a:solidFill>
                  <a:srgbClr val="32363A"/>
                </a:solidFill>
                <a:effectLst/>
                <a:latin typeface="72"/>
              </a:rPr>
              <a:t>Better knowledge and info available to the rookies on what the perks are and how they work, better training on using the scheduling system and more detailed information on where to park for </a:t>
            </a:r>
            <a:r>
              <a:rPr lang="en-US"/>
              <a:t>shifts</a:t>
            </a:r>
            <a:r>
              <a:rPr lang="en-US" b="0" i="0">
                <a:solidFill>
                  <a:srgbClr val="32363A"/>
                </a:solidFill>
                <a:effectLst/>
                <a:latin typeface="72"/>
              </a:rPr>
              <a:t> as far as overflow lots especially for people who aren’t familiar with Houston</a:t>
            </a:r>
            <a:r>
              <a:rPr lang="en-US" b="0" i="0">
                <a:solidFill>
                  <a:srgbClr val="32363A"/>
                </a:solidFill>
                <a:effectLst/>
                <a:latin typeface="Calibri" panose="020F0502020204030204" pitchFamily="34" charset="0"/>
              </a:rPr>
              <a:t>.”</a:t>
            </a:r>
          </a:p>
          <a:p>
            <a:pPr marL="285750" indent="-285750">
              <a:buFont typeface="Arial" panose="020B0604020202020204" pitchFamily="34" charset="0"/>
              <a:buChar char="•"/>
            </a:pPr>
            <a:r>
              <a:rPr lang="en-US" sz="1800">
                <a:solidFill>
                  <a:srgbClr val="32363A"/>
                </a:solidFill>
                <a:latin typeface="Calibri" panose="020F0502020204030204" pitchFamily="34" charset="0"/>
                <a:ea typeface="Calibri" panose="020F0502020204030204" pitchFamily="34" charset="0"/>
              </a:rPr>
              <a:t>“</a:t>
            </a:r>
            <a:r>
              <a:rPr lang="en-US"/>
              <a:t>Communication</a:t>
            </a:r>
            <a:r>
              <a:rPr lang="en-US" b="0" i="0">
                <a:solidFill>
                  <a:srgbClr val="32363A"/>
                </a:solidFill>
                <a:effectLst/>
                <a:latin typeface="72"/>
              </a:rPr>
              <a:t> could be more clear. Scheduling of meetings could be more considerate of our time.”</a:t>
            </a:r>
          </a:p>
          <a:p>
            <a:pPr marL="285750" indent="-285750">
              <a:buFont typeface="Arial" panose="020B0604020202020204" pitchFamily="34" charset="0"/>
              <a:buChar char="•"/>
            </a:pPr>
            <a:r>
              <a:rPr lang="en-US" sz="1800">
                <a:solidFill>
                  <a:srgbClr val="32363A"/>
                </a:solidFill>
                <a:latin typeface="72"/>
                <a:ea typeface="Calibri" panose="020F0502020204030204" pitchFamily="34" charset="0"/>
              </a:rPr>
              <a:t>“</a:t>
            </a:r>
            <a:r>
              <a:rPr lang="en-US"/>
              <a:t>Communication</a:t>
            </a:r>
            <a:r>
              <a:rPr lang="en-US" b="0" i="0">
                <a:solidFill>
                  <a:srgbClr val="32363A"/>
                </a:solidFill>
                <a:effectLst/>
                <a:latin typeface="72"/>
              </a:rPr>
              <a:t> could always improve. When captains and such get important information it needs to be filtered down to the boots on the ground if you will. Something as simple as important times when things open or close and colors of passes </a:t>
            </a:r>
            <a:r>
              <a:rPr lang="en-US" b="0" i="0" err="1">
                <a:solidFill>
                  <a:srgbClr val="32363A"/>
                </a:solidFill>
                <a:effectLst/>
                <a:latin typeface="72"/>
              </a:rPr>
              <a:t>etc</a:t>
            </a:r>
            <a:r>
              <a:rPr lang="en-US" b="0" i="0">
                <a:solidFill>
                  <a:srgbClr val="32363A"/>
                </a:solidFill>
                <a:effectLst/>
                <a:latin typeface="72"/>
              </a:rPr>
              <a:t> for certain days could easily be relayed in email form for volunteers to reference when leadership is out of touch i.e. gates</a:t>
            </a:r>
            <a:r>
              <a:rPr lang="en-US">
                <a:solidFill>
                  <a:srgbClr val="32363A"/>
                </a:solidFill>
                <a:latin typeface="72"/>
              </a:rPr>
              <a:t>.”</a:t>
            </a:r>
          </a:p>
          <a:p>
            <a:pPr marL="285750" indent="-285750">
              <a:buFont typeface="Arial" panose="020B0604020202020204" pitchFamily="34" charset="0"/>
              <a:buChar char="•"/>
            </a:pPr>
            <a:r>
              <a:rPr lang="en-US" sz="1800">
                <a:solidFill>
                  <a:srgbClr val="32363A"/>
                </a:solidFill>
                <a:effectLst/>
                <a:latin typeface="72"/>
                <a:ea typeface="Calibri" panose="020F0502020204030204" pitchFamily="34" charset="0"/>
              </a:rPr>
              <a:t>“</a:t>
            </a:r>
            <a:r>
              <a:rPr lang="en-US" b="0" i="0">
                <a:solidFill>
                  <a:srgbClr val="32363A"/>
                </a:solidFill>
                <a:effectLst/>
                <a:latin typeface="72"/>
              </a:rPr>
              <a:t>Better and more respectful </a:t>
            </a:r>
            <a:r>
              <a:rPr lang="en-US"/>
              <a:t>communication</a:t>
            </a:r>
            <a:r>
              <a:rPr lang="en-US" b="0" i="0">
                <a:solidFill>
                  <a:srgbClr val="32363A"/>
                </a:solidFill>
                <a:effectLst/>
                <a:latin typeface="72"/>
              </a:rPr>
              <a:t> from leadership. Leadership remembering that we are volunteers and to remain flexible with shift trades during the rodeo season. Appreciation in emails with reminders of rules and not "yelling" at the committee in an email.”</a:t>
            </a:r>
            <a:endParaRPr lang="en-US"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305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01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7301232"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a:solidFill>
                  <a:srgbClr val="002B5F"/>
                </a:solidFill>
                <a:latin typeface="Arial Black" panose="020B0604020202020204" pitchFamily="34" charset="0"/>
                <a:cs typeface="Arial Black" panose="020B0604020202020204" pitchFamily="34" charset="0"/>
              </a:rPr>
              <a:t>SURVEY OVERVIEW</a:t>
            </a: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81EC7845-8410-8FC0-833B-95A4FABD6ABD}"/>
              </a:ext>
            </a:extLst>
          </p:cNvPr>
          <p:cNvGraphicFramePr>
            <a:graphicFrameLocks noGrp="1"/>
          </p:cNvGraphicFramePr>
          <p:nvPr>
            <p:extLst>
              <p:ext uri="{D42A27DB-BD31-4B8C-83A1-F6EECF244321}">
                <p14:modId xmlns:p14="http://schemas.microsoft.com/office/powerpoint/2010/main" val="2483907469"/>
              </p:ext>
            </p:extLst>
          </p:nvPr>
        </p:nvGraphicFramePr>
        <p:xfrm>
          <a:off x="2558559" y="1935924"/>
          <a:ext cx="7074880" cy="2377440"/>
        </p:xfrm>
        <a:graphic>
          <a:graphicData uri="http://schemas.openxmlformats.org/drawingml/2006/table">
            <a:tbl>
              <a:tblPr firstRow="1" bandRow="1">
                <a:tableStyleId>{5C22544A-7EE6-4342-B048-85BDC9FD1C3A}</a:tableStyleId>
              </a:tblPr>
              <a:tblGrid>
                <a:gridCol w="1414976">
                  <a:extLst>
                    <a:ext uri="{9D8B030D-6E8A-4147-A177-3AD203B41FA5}">
                      <a16:colId xmlns:a16="http://schemas.microsoft.com/office/drawing/2014/main" val="2466169288"/>
                    </a:ext>
                  </a:extLst>
                </a:gridCol>
                <a:gridCol w="1414976">
                  <a:extLst>
                    <a:ext uri="{9D8B030D-6E8A-4147-A177-3AD203B41FA5}">
                      <a16:colId xmlns:a16="http://schemas.microsoft.com/office/drawing/2014/main" val="3031506799"/>
                    </a:ext>
                  </a:extLst>
                </a:gridCol>
                <a:gridCol w="1414976">
                  <a:extLst>
                    <a:ext uri="{9D8B030D-6E8A-4147-A177-3AD203B41FA5}">
                      <a16:colId xmlns:a16="http://schemas.microsoft.com/office/drawing/2014/main" val="107311934"/>
                    </a:ext>
                  </a:extLst>
                </a:gridCol>
                <a:gridCol w="1414976">
                  <a:extLst>
                    <a:ext uri="{9D8B030D-6E8A-4147-A177-3AD203B41FA5}">
                      <a16:colId xmlns:a16="http://schemas.microsoft.com/office/drawing/2014/main" val="1737194676"/>
                    </a:ext>
                  </a:extLst>
                </a:gridCol>
                <a:gridCol w="1414976">
                  <a:extLst>
                    <a:ext uri="{9D8B030D-6E8A-4147-A177-3AD203B41FA5}">
                      <a16:colId xmlns:a16="http://schemas.microsoft.com/office/drawing/2014/main" val="3987548556"/>
                    </a:ext>
                  </a:extLst>
                </a:gridCol>
              </a:tblGrid>
              <a:tr h="642702">
                <a:tc>
                  <a:txBody>
                    <a:bodyPr/>
                    <a:lstStyle/>
                    <a:p>
                      <a:pPr algn="ctr"/>
                      <a:r>
                        <a:rPr lang="en-US">
                          <a:solidFill>
                            <a:schemeClr val="accent2"/>
                          </a:solidFill>
                        </a:rPr>
                        <a:t>Year</a:t>
                      </a:r>
                      <a:endParaRPr lang="en-US">
                        <a:solidFill>
                          <a:schemeClr val="accent2"/>
                        </a:solidFill>
                        <a:latin typeface="Arial"/>
                        <a:cs typeface="Arial"/>
                      </a:endParaRPr>
                    </a:p>
                  </a:txBody>
                  <a:tcPr anchor="ctr"/>
                </a:tc>
                <a:tc>
                  <a:txBody>
                    <a:bodyPr/>
                    <a:lstStyle/>
                    <a:p>
                      <a:pPr algn="ctr"/>
                      <a:r>
                        <a:rPr lang="en-US">
                          <a:solidFill>
                            <a:schemeClr val="accent2"/>
                          </a:solidFill>
                        </a:rPr>
                        <a:t>Surveys Sent </a:t>
                      </a:r>
                      <a:endParaRPr lang="en-US">
                        <a:solidFill>
                          <a:schemeClr val="accent2"/>
                        </a:solidFill>
                        <a:latin typeface="Arial"/>
                        <a:cs typeface="Arial"/>
                      </a:endParaRPr>
                    </a:p>
                  </a:txBody>
                  <a:tcPr anchor="ctr"/>
                </a:tc>
                <a:tc>
                  <a:txBody>
                    <a:bodyPr/>
                    <a:lstStyle/>
                    <a:p>
                      <a:pPr algn="ctr"/>
                      <a:r>
                        <a:rPr lang="en-US">
                          <a:solidFill>
                            <a:schemeClr val="accent2"/>
                          </a:solidFill>
                        </a:rPr>
                        <a:t>Total Volunteer Responses </a:t>
                      </a:r>
                      <a:endParaRPr lang="en-US">
                        <a:solidFill>
                          <a:schemeClr val="accent2"/>
                        </a:solidFill>
                        <a:latin typeface="Arial"/>
                        <a:cs typeface="Arial"/>
                      </a:endParaRPr>
                    </a:p>
                  </a:txBody>
                  <a:tcPr anchor="ctr"/>
                </a:tc>
                <a:tc>
                  <a:txBody>
                    <a:bodyPr/>
                    <a:lstStyle/>
                    <a:p>
                      <a:pPr algn="ctr"/>
                      <a:r>
                        <a:rPr lang="en-US">
                          <a:solidFill>
                            <a:schemeClr val="accent2"/>
                          </a:solidFill>
                        </a:rPr>
                        <a:t>Unique Volunteer Responses</a:t>
                      </a:r>
                      <a:endParaRPr lang="en-US">
                        <a:solidFill>
                          <a:schemeClr val="accent2"/>
                        </a:solidFill>
                        <a:latin typeface="Arial"/>
                        <a:cs typeface="Arial"/>
                      </a:endParaRPr>
                    </a:p>
                  </a:txBody>
                  <a:tcPr anchor="ctr"/>
                </a:tc>
                <a:tc>
                  <a:txBody>
                    <a:bodyPr/>
                    <a:lstStyle/>
                    <a:p>
                      <a:pPr algn="ctr"/>
                      <a:r>
                        <a:rPr lang="en-US">
                          <a:solidFill>
                            <a:schemeClr val="accent2"/>
                          </a:solidFill>
                          <a:latin typeface="Arial"/>
                          <a:cs typeface="Arial"/>
                        </a:rPr>
                        <a:t>Percent Completed</a:t>
                      </a:r>
                    </a:p>
                  </a:txBody>
                  <a:tcPr anchor="ctr"/>
                </a:tc>
                <a:extLst>
                  <a:ext uri="{0D108BD9-81ED-4DB2-BD59-A6C34878D82A}">
                    <a16:rowId xmlns:a16="http://schemas.microsoft.com/office/drawing/2014/main" val="2112656513"/>
                  </a:ext>
                </a:extLst>
              </a:tr>
              <a:tr h="263507">
                <a:tc>
                  <a:txBody>
                    <a:bodyPr/>
                    <a:lstStyle/>
                    <a:p>
                      <a:pPr algn="ctr"/>
                      <a:r>
                        <a:rPr lang="en-US" sz="1800" b="1">
                          <a:solidFill>
                            <a:schemeClr val="accent1"/>
                          </a:solidFill>
                          <a:latin typeface="Arial" panose="020B0604020202020204" pitchFamily="34" charset="0"/>
                          <a:cs typeface="Arial" panose="020B0604020202020204" pitchFamily="34" charset="0"/>
                        </a:rPr>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33,131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8,428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8,428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270031532"/>
                  </a:ext>
                </a:extLst>
              </a:tr>
              <a:tr h="263507">
                <a:tc>
                  <a:txBody>
                    <a:bodyPr/>
                    <a:lstStyle/>
                    <a:p>
                      <a:pPr algn="ctr"/>
                      <a:r>
                        <a:rPr lang="en-US" sz="1800" b="1">
                          <a:solidFill>
                            <a:schemeClr val="accent1"/>
                          </a:solidFill>
                          <a:latin typeface="Arial" panose="020B0604020202020204" pitchFamily="34" charset="0"/>
                          <a:cs typeface="Arial" panose="020B0604020202020204" pitchFamily="34" charset="0"/>
                        </a:rPr>
                        <a:t>2022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34,762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11,376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10,356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2452682390"/>
                  </a:ext>
                </a:extLst>
              </a:tr>
              <a:tr h="263507">
                <a:tc>
                  <a:txBody>
                    <a:bodyPr/>
                    <a:lstStyle/>
                    <a:p>
                      <a:pPr algn="ctr"/>
                      <a:r>
                        <a:rPr lang="en-US" sz="1800" b="1">
                          <a:solidFill>
                            <a:schemeClr val="accent1"/>
                          </a:solidFill>
                          <a:latin typeface="Arial" panose="020B0604020202020204" pitchFamily="34" charset="0"/>
                          <a:cs typeface="Arial" panose="020B0604020202020204" pitchFamily="34" charset="0"/>
                        </a:rPr>
                        <a:t>2021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solidFill>
                            <a:schemeClr val="accent1"/>
                          </a:solidFill>
                          <a:latin typeface="Arial" panose="020B0604020202020204" pitchFamily="34" charset="0"/>
                          <a:cs typeface="Arial" panose="020B0604020202020204" pitchFamily="34" charset="0"/>
                        </a:rPr>
                        <a:t>32,604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solidFill>
                            <a:schemeClr val="accent1"/>
                          </a:solidFill>
                          <a:latin typeface="Arial" panose="020B0604020202020204" pitchFamily="34" charset="0"/>
                          <a:cs typeface="Arial" panose="020B0604020202020204" pitchFamily="34" charset="0"/>
                        </a:rPr>
                        <a:t>6,666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solidFill>
                            <a:schemeClr val="accent1"/>
                          </a:solidFill>
                          <a:latin typeface="Arial" panose="020B0604020202020204" pitchFamily="34" charset="0"/>
                          <a:cs typeface="Arial" panose="020B0604020202020204" pitchFamily="34" charset="0"/>
                        </a:rPr>
                        <a:t>6,666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solidFill>
                            <a:schemeClr val="accent1"/>
                          </a:solidFill>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3312892727"/>
                  </a:ext>
                </a:extLst>
              </a:tr>
              <a:tr h="263507">
                <a:tc>
                  <a:txBody>
                    <a:bodyPr/>
                    <a:lstStyle/>
                    <a:p>
                      <a:pPr algn="ctr"/>
                      <a:r>
                        <a:rPr lang="en-US" sz="1800" b="1">
                          <a:solidFill>
                            <a:schemeClr val="accent1"/>
                          </a:solidFill>
                          <a:latin typeface="Arial" panose="020B0604020202020204" pitchFamily="34" charset="0"/>
                          <a:cs typeface="Arial" panose="020B0604020202020204" pitchFamily="34" charset="0"/>
                        </a:rPr>
                        <a:t>2019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34,371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7,857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7,857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accent1"/>
                          </a:solidFill>
                          <a:latin typeface="Arial" panose="020B0604020202020204" pitchFamily="34" charset="0"/>
                          <a:cs typeface="Arial" panose="020B0604020202020204" pitchFamily="34" charset="0"/>
                        </a:rPr>
                        <a:t>23%</a:t>
                      </a:r>
                    </a:p>
                  </a:txBody>
                  <a:tcPr/>
                </a:tc>
                <a:extLst>
                  <a:ext uri="{0D108BD9-81ED-4DB2-BD59-A6C34878D82A}">
                    <a16:rowId xmlns:a16="http://schemas.microsoft.com/office/drawing/2014/main" val="915568238"/>
                  </a:ext>
                </a:extLst>
              </a:tr>
            </a:tbl>
          </a:graphicData>
        </a:graphic>
      </p:graphicFrame>
      <p:sp>
        <p:nvSpPr>
          <p:cNvPr id="6" name="Text Placeholder 7">
            <a:extLst>
              <a:ext uri="{FF2B5EF4-FFF2-40B4-BE49-F238E27FC236}">
                <a16:creationId xmlns:a16="http://schemas.microsoft.com/office/drawing/2014/main" id="{E4A12C4B-6AFE-14D1-B485-27F36ACAEC4E}"/>
              </a:ext>
            </a:extLst>
          </p:cNvPr>
          <p:cNvSpPr txBox="1">
            <a:spLocks/>
          </p:cNvSpPr>
          <p:nvPr/>
        </p:nvSpPr>
        <p:spPr>
          <a:xfrm>
            <a:off x="840467" y="4825638"/>
            <a:ext cx="10511065" cy="176870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85000"/>
                    <a:lumOff val="15000"/>
                  </a:schemeClr>
                </a:solidFill>
                <a:latin typeface="Arial"/>
                <a:cs typeface="Arial"/>
              </a:rPr>
              <a:t>In 2022, volunteers received a separate survey for each committee they served on. In years prior, volunteers received one survey with the ability to provide feedback on up to three committees. It was deemed the previous survey collection method was more accurate and offered ease of completion for volunteers. So we decided to return to that survey collection method this year. This may be a cause for the decrease in surveys collected, however, we feel it is still an appropriate representation of volunteers who wish to provide feedback.</a:t>
            </a:r>
          </a:p>
        </p:txBody>
      </p:sp>
    </p:spTree>
    <p:extLst>
      <p:ext uri="{BB962C8B-B14F-4D97-AF65-F5344CB8AC3E}">
        <p14:creationId xmlns:p14="http://schemas.microsoft.com/office/powerpoint/2010/main" val="251684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7301232"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a:solidFill>
                  <a:srgbClr val="002B5F"/>
                </a:solidFill>
                <a:latin typeface="Arial Black" panose="020B0604020202020204" pitchFamily="34" charset="0"/>
                <a:cs typeface="Arial Black" panose="020B0604020202020204" pitchFamily="34" charset="0"/>
              </a:rPr>
              <a:t>KEY TAKEAWAYS</a:t>
            </a: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5" name="Text Placeholder 6">
            <a:extLst>
              <a:ext uri="{FF2B5EF4-FFF2-40B4-BE49-F238E27FC236}">
                <a16:creationId xmlns:a16="http://schemas.microsoft.com/office/drawing/2014/main" id="{E95D8EDD-811E-57DC-AEBF-631B331275A9}"/>
              </a:ext>
            </a:extLst>
          </p:cNvPr>
          <p:cNvSpPr txBox="1">
            <a:spLocks/>
          </p:cNvSpPr>
          <p:nvPr/>
        </p:nvSpPr>
        <p:spPr>
          <a:xfrm>
            <a:off x="674703" y="1767206"/>
            <a:ext cx="10986355" cy="4672858"/>
          </a:xfrm>
          <a:prstGeom prst="rect">
            <a:avLst/>
          </a:prstGeom>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8000" b="1" dirty="0">
                <a:solidFill>
                  <a:schemeClr val="accent6"/>
                </a:solidFill>
                <a:latin typeface="Arial"/>
                <a:cs typeface="Arial"/>
              </a:rPr>
              <a:t>Satisfaction and NPS </a:t>
            </a:r>
          </a:p>
          <a:p>
            <a:pPr marL="285750" indent="-285750">
              <a:lnSpc>
                <a:spcPct val="120000"/>
              </a:lnSpc>
              <a:spcBef>
                <a:spcPts val="0"/>
              </a:spcBef>
            </a:pPr>
            <a:r>
              <a:rPr lang="en-US" sz="7200" dirty="0">
                <a:solidFill>
                  <a:srgbClr val="595959"/>
                </a:solidFill>
                <a:latin typeface="Arial"/>
                <a:cs typeface="Arial"/>
              </a:rPr>
              <a:t>Overall satisfaction and NPS have increased slightly in 2023 continuing the upward trajectory of positive promoters since the pandemic.</a:t>
            </a:r>
          </a:p>
          <a:p>
            <a:pPr marL="285750" indent="-285750">
              <a:lnSpc>
                <a:spcPct val="120000"/>
              </a:lnSpc>
              <a:spcBef>
                <a:spcPts val="0"/>
              </a:spcBef>
            </a:pPr>
            <a:r>
              <a:rPr lang="en-US" sz="7200" dirty="0">
                <a:solidFill>
                  <a:srgbClr val="595959"/>
                </a:solidFill>
                <a:latin typeface="Arial"/>
                <a:cs typeface="Arial"/>
              </a:rPr>
              <a:t>Communication and inclusivity remain at the top as both positive attractors and deterrents to the current volunteer base, suggesting feedback is more situationally based versus a more overarching organizational theme.</a:t>
            </a:r>
          </a:p>
          <a:p>
            <a:pPr marL="0" indent="0">
              <a:lnSpc>
                <a:spcPct val="120000"/>
              </a:lnSpc>
              <a:buNone/>
            </a:pPr>
            <a:r>
              <a:rPr lang="en-US" sz="8000" b="1" dirty="0">
                <a:solidFill>
                  <a:schemeClr val="accent6"/>
                </a:solidFill>
                <a:latin typeface="Arial"/>
                <a:cs typeface="Arial"/>
              </a:rPr>
              <a:t>Demographics</a:t>
            </a:r>
            <a:r>
              <a:rPr lang="en-US" sz="8000" dirty="0">
                <a:solidFill>
                  <a:schemeClr val="accent3"/>
                </a:solidFill>
                <a:latin typeface="Arial"/>
                <a:cs typeface="Arial"/>
              </a:rPr>
              <a:t> </a:t>
            </a:r>
          </a:p>
          <a:p>
            <a:pPr marL="285750" indent="-285750">
              <a:lnSpc>
                <a:spcPct val="120000"/>
              </a:lnSpc>
              <a:spcBef>
                <a:spcPts val="0"/>
              </a:spcBef>
            </a:pPr>
            <a:r>
              <a:rPr lang="en-US" sz="7200" dirty="0">
                <a:solidFill>
                  <a:srgbClr val="595959"/>
                </a:solidFill>
                <a:latin typeface="Arial"/>
                <a:cs typeface="Arial"/>
              </a:rPr>
              <a:t>The female volunteer base continues to increase.</a:t>
            </a:r>
          </a:p>
          <a:p>
            <a:pPr marL="285750" indent="-285750">
              <a:lnSpc>
                <a:spcPct val="120000"/>
              </a:lnSpc>
              <a:spcBef>
                <a:spcPts val="0"/>
              </a:spcBef>
            </a:pPr>
            <a:r>
              <a:rPr lang="en-US" sz="7200" dirty="0">
                <a:solidFill>
                  <a:srgbClr val="595959"/>
                </a:solidFill>
                <a:latin typeface="Arial"/>
                <a:cs typeface="Arial"/>
              </a:rPr>
              <a:t>Diversity also is growing amongst our volunteer base, beginning to align more closely to the evolving demographics of the Houston Metro area.</a:t>
            </a:r>
          </a:p>
          <a:p>
            <a:pPr marL="285750" indent="-285750">
              <a:lnSpc>
                <a:spcPct val="120000"/>
              </a:lnSpc>
              <a:spcBef>
                <a:spcPts val="0"/>
              </a:spcBef>
            </a:pPr>
            <a:r>
              <a:rPr lang="en-US" sz="7200" dirty="0">
                <a:solidFill>
                  <a:srgbClr val="595959"/>
                </a:solidFill>
                <a:latin typeface="Arial"/>
                <a:cs typeface="Arial"/>
              </a:rPr>
              <a:t>The volunteer base continues to remain relatively flat with an average age increase by 1 year, with large declines in the male volunteer base ages 44 and younger.</a:t>
            </a:r>
          </a:p>
          <a:p>
            <a:pPr marL="0" indent="0">
              <a:lnSpc>
                <a:spcPct val="120000"/>
              </a:lnSpc>
              <a:buNone/>
            </a:pPr>
            <a:r>
              <a:rPr lang="en-US" sz="7200" b="1" dirty="0">
                <a:solidFill>
                  <a:schemeClr val="accent6"/>
                </a:solidFill>
                <a:latin typeface="Arial"/>
                <a:cs typeface="Arial"/>
              </a:rPr>
              <a:t>Leadership</a:t>
            </a:r>
          </a:p>
          <a:p>
            <a:pPr>
              <a:lnSpc>
                <a:spcPct val="120000"/>
              </a:lnSpc>
              <a:spcBef>
                <a:spcPts val="0"/>
              </a:spcBef>
            </a:pPr>
            <a:r>
              <a:rPr lang="en-US" sz="7200" dirty="0">
                <a:solidFill>
                  <a:srgbClr val="595959"/>
                </a:solidFill>
                <a:latin typeface="Arial"/>
                <a:cs typeface="Arial"/>
              </a:rPr>
              <a:t>Chairman continue to make improvements in the satisfaction their committeemen feel with their leadership abilities while maintaining that they feel strongly valued by their committeemen. </a:t>
            </a:r>
          </a:p>
          <a:p>
            <a:pPr>
              <a:lnSpc>
                <a:spcPct val="120000"/>
              </a:lnSpc>
            </a:pPr>
            <a:endParaRPr lang="en-US" dirty="0">
              <a:solidFill>
                <a:srgbClr val="595959"/>
              </a:solidFill>
              <a:latin typeface="Arial"/>
              <a:cs typeface="Arial"/>
            </a:endParaRPr>
          </a:p>
        </p:txBody>
      </p:sp>
    </p:spTree>
    <p:extLst>
      <p:ext uri="{BB962C8B-B14F-4D97-AF65-F5344CB8AC3E}">
        <p14:creationId xmlns:p14="http://schemas.microsoft.com/office/powerpoint/2010/main" val="383848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rPr>
              <a:t>2023 VOLUNTEER DEMOGRAPHICS</a:t>
            </a: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2CC741EB-7833-A9D1-C7CE-C57B1FBC2D57}"/>
              </a:ext>
            </a:extLst>
          </p:cNvPr>
          <p:cNvSpPr txBox="1">
            <a:spLocks/>
          </p:cNvSpPr>
          <p:nvPr/>
        </p:nvSpPr>
        <p:spPr>
          <a:xfrm>
            <a:off x="465230" y="1827516"/>
            <a:ext cx="524607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b="1" dirty="0">
                <a:solidFill>
                  <a:srgbClr val="EE7624"/>
                </a:solidFill>
                <a:latin typeface="Arial" panose="020B0604020202020204" pitchFamily="34" charset="0"/>
                <a:cs typeface="Arial" panose="020B0604020202020204" pitchFamily="34" charset="0"/>
              </a:rPr>
              <a:t>Gender</a:t>
            </a:r>
          </a:p>
          <a:p>
            <a:pPr lvl="2"/>
            <a:r>
              <a:rPr lang="en-US" sz="1600" dirty="0">
                <a:solidFill>
                  <a:srgbClr val="002B5F"/>
                </a:solidFill>
                <a:latin typeface="Arial" panose="020B0604020202020204" pitchFamily="34" charset="0"/>
                <a:cs typeface="Arial" panose="020B0604020202020204" pitchFamily="34" charset="0"/>
              </a:rPr>
              <a:t>58% Female</a:t>
            </a:r>
          </a:p>
          <a:p>
            <a:pPr lvl="2"/>
            <a:r>
              <a:rPr lang="en-US" sz="1600" dirty="0">
                <a:solidFill>
                  <a:srgbClr val="002B5F"/>
                </a:solidFill>
                <a:latin typeface="Arial" panose="020B0604020202020204" pitchFamily="34" charset="0"/>
                <a:cs typeface="Arial" panose="020B0604020202020204" pitchFamily="34" charset="0"/>
              </a:rPr>
              <a:t>42% Male</a:t>
            </a:r>
            <a:endParaRPr lang="en-US" sz="800" dirty="0">
              <a:solidFill>
                <a:srgbClr val="002B5F"/>
              </a:solidFill>
              <a:latin typeface="Arial" panose="020B0604020202020204" pitchFamily="34" charset="0"/>
              <a:cs typeface="Arial" panose="020B0604020202020204" pitchFamily="34" charset="0"/>
            </a:endParaRPr>
          </a:p>
          <a:p>
            <a:pPr lvl="2"/>
            <a:endParaRPr lang="en-US" sz="800" dirty="0">
              <a:solidFill>
                <a:schemeClr val="accent3"/>
              </a:solidFill>
              <a:latin typeface="Arial" panose="020B0604020202020204" pitchFamily="34" charset="0"/>
              <a:cs typeface="Arial" panose="020B0604020202020204" pitchFamily="34" charset="0"/>
            </a:endParaRPr>
          </a:p>
          <a:p>
            <a:pPr marL="457200" lvl="1" indent="0">
              <a:buNone/>
            </a:pPr>
            <a:r>
              <a:rPr lang="en-US" b="1" dirty="0">
                <a:solidFill>
                  <a:srgbClr val="EE7624"/>
                </a:solidFill>
                <a:latin typeface="Arial" panose="020B0604020202020204" pitchFamily="34" charset="0"/>
                <a:cs typeface="Arial" panose="020B0604020202020204" pitchFamily="34" charset="0"/>
              </a:rPr>
              <a:t>Average Age</a:t>
            </a:r>
          </a:p>
          <a:p>
            <a:pPr lvl="2"/>
            <a:r>
              <a:rPr lang="en-US" sz="1600" dirty="0">
                <a:solidFill>
                  <a:srgbClr val="002B5F"/>
                </a:solidFill>
                <a:latin typeface="Arial" panose="020B0604020202020204" pitchFamily="34" charset="0"/>
                <a:cs typeface="Arial" panose="020B0604020202020204" pitchFamily="34" charset="0"/>
              </a:rPr>
              <a:t>51</a:t>
            </a:r>
          </a:p>
          <a:p>
            <a:pPr lvl="2"/>
            <a:endParaRPr lang="en-US" sz="800" dirty="0">
              <a:solidFill>
                <a:schemeClr val="accent3"/>
              </a:solidFill>
              <a:latin typeface="Arial" panose="020B0604020202020204" pitchFamily="34" charset="0"/>
              <a:cs typeface="Arial" panose="020B0604020202020204" pitchFamily="34" charset="0"/>
            </a:endParaRPr>
          </a:p>
          <a:p>
            <a:pPr marL="457200" lvl="1" indent="0">
              <a:buNone/>
            </a:pPr>
            <a:r>
              <a:rPr lang="en-US" b="1" dirty="0">
                <a:solidFill>
                  <a:srgbClr val="EE7624"/>
                </a:solidFill>
                <a:latin typeface="Arial" panose="020B0604020202020204" pitchFamily="34" charset="0"/>
                <a:cs typeface="Arial" panose="020B0604020202020204" pitchFamily="34" charset="0"/>
              </a:rPr>
              <a:t>Race/Ethnicity</a:t>
            </a:r>
          </a:p>
          <a:p>
            <a:pPr lvl="2"/>
            <a:r>
              <a:rPr lang="en-US" sz="1600" dirty="0">
                <a:solidFill>
                  <a:srgbClr val="002B5F"/>
                </a:solidFill>
                <a:latin typeface="Arial" panose="020B0604020202020204" pitchFamily="34" charset="0"/>
                <a:cs typeface="Arial" panose="020B0604020202020204" pitchFamily="34" charset="0"/>
              </a:rPr>
              <a:t>74% White</a:t>
            </a:r>
          </a:p>
          <a:p>
            <a:pPr lvl="2"/>
            <a:r>
              <a:rPr lang="en-US" sz="1600" dirty="0">
                <a:solidFill>
                  <a:srgbClr val="002B5F"/>
                </a:solidFill>
                <a:latin typeface="Arial" panose="020B0604020202020204" pitchFamily="34" charset="0"/>
                <a:cs typeface="Arial" panose="020B0604020202020204" pitchFamily="34" charset="0"/>
              </a:rPr>
              <a:t>16% from a Hispanic background</a:t>
            </a:r>
          </a:p>
          <a:p>
            <a:pPr lvl="2"/>
            <a:r>
              <a:rPr lang="en-US" sz="1600" dirty="0">
                <a:solidFill>
                  <a:srgbClr val="002B5F"/>
                </a:solidFill>
                <a:latin typeface="Arial" panose="020B0604020202020204" pitchFamily="34" charset="0"/>
                <a:cs typeface="Arial" panose="020B0604020202020204" pitchFamily="34" charset="0"/>
              </a:rPr>
              <a:t>4% Black or African-American</a:t>
            </a:r>
          </a:p>
          <a:p>
            <a:pPr lvl="2"/>
            <a:r>
              <a:rPr lang="en-US" sz="1600" dirty="0">
                <a:solidFill>
                  <a:srgbClr val="002B5F"/>
                </a:solidFill>
                <a:latin typeface="Arial" panose="020B0604020202020204" pitchFamily="34" charset="0"/>
                <a:cs typeface="Arial" panose="020B0604020202020204" pitchFamily="34" charset="0"/>
              </a:rPr>
              <a:t>1% Asian</a:t>
            </a:r>
          </a:p>
          <a:p>
            <a:pPr lvl="2"/>
            <a:r>
              <a:rPr lang="en-US" sz="1600" dirty="0">
                <a:solidFill>
                  <a:srgbClr val="002B5F"/>
                </a:solidFill>
                <a:latin typeface="Arial" panose="020B0604020202020204" pitchFamily="34" charset="0"/>
                <a:cs typeface="Arial" panose="020B0604020202020204" pitchFamily="34" charset="0"/>
              </a:rPr>
              <a:t>5% Other</a:t>
            </a:r>
          </a:p>
        </p:txBody>
      </p:sp>
      <p:graphicFrame>
        <p:nvGraphicFramePr>
          <p:cNvPr id="8" name="Chart 7">
            <a:extLst>
              <a:ext uri="{FF2B5EF4-FFF2-40B4-BE49-F238E27FC236}">
                <a16:creationId xmlns:a16="http://schemas.microsoft.com/office/drawing/2014/main" id="{947726E0-04F8-4E32-86E8-511E500FCDC6}"/>
              </a:ext>
            </a:extLst>
          </p:cNvPr>
          <p:cNvGraphicFramePr/>
          <p:nvPr>
            <p:extLst>
              <p:ext uri="{D42A27DB-BD31-4B8C-83A1-F6EECF244321}">
                <p14:modId xmlns:p14="http://schemas.microsoft.com/office/powerpoint/2010/main" val="1780524788"/>
              </p:ext>
            </p:extLst>
          </p:nvPr>
        </p:nvGraphicFramePr>
        <p:xfrm>
          <a:off x="4900706" y="1497202"/>
          <a:ext cx="6466541" cy="4311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50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rPr>
              <a:t>YEAR-OVER-YEAR DEMOGRAPHICS</a:t>
            </a: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sp>
        <p:nvSpPr>
          <p:cNvPr id="5" name="Content Placeholder 8">
            <a:extLst>
              <a:ext uri="{FF2B5EF4-FFF2-40B4-BE49-F238E27FC236}">
                <a16:creationId xmlns:a16="http://schemas.microsoft.com/office/drawing/2014/main" id="{2DFFB4AE-7B2A-D262-C3DA-F48C236BAF33}"/>
              </a:ext>
            </a:extLst>
          </p:cNvPr>
          <p:cNvSpPr txBox="1">
            <a:spLocks/>
          </p:cNvSpPr>
          <p:nvPr/>
        </p:nvSpPr>
        <p:spPr>
          <a:xfrm>
            <a:off x="4138394" y="1685995"/>
            <a:ext cx="4608944" cy="4895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9pPr>
          </a:lstStyle>
          <a:p>
            <a:pPr marL="0" indent="0" hangingPunct="1">
              <a:buNone/>
            </a:pPr>
            <a:r>
              <a:rPr lang="en-US" sz="2000" b="1" u="sng">
                <a:solidFill>
                  <a:srgbClr val="002B5F"/>
                </a:solidFill>
              </a:rPr>
              <a:t>2022 Volunteers</a:t>
            </a:r>
          </a:p>
          <a:p>
            <a:pPr lvl="1" hangingPunct="1">
              <a:defRPr/>
            </a:pPr>
            <a:r>
              <a:rPr lang="en-US" sz="1600" b="1">
                <a:solidFill>
                  <a:schemeClr val="tx1">
                    <a:lumMod val="75000"/>
                    <a:lumOff val="25000"/>
                  </a:schemeClr>
                </a:solidFill>
              </a:rPr>
              <a:t>Gender</a:t>
            </a:r>
          </a:p>
          <a:p>
            <a:pPr lvl="2" hangingPunct="1">
              <a:defRPr/>
            </a:pPr>
            <a:r>
              <a:rPr lang="en-US" sz="1600">
                <a:solidFill>
                  <a:schemeClr val="tx1">
                    <a:lumMod val="75000"/>
                    <a:lumOff val="25000"/>
                  </a:schemeClr>
                </a:solidFill>
              </a:rPr>
              <a:t>56.1% Female</a:t>
            </a:r>
          </a:p>
          <a:p>
            <a:pPr lvl="2" hangingPunct="1">
              <a:defRPr/>
            </a:pPr>
            <a:r>
              <a:rPr lang="en-US" sz="1600">
                <a:solidFill>
                  <a:schemeClr val="tx1">
                    <a:lumMod val="75000"/>
                    <a:lumOff val="25000"/>
                  </a:schemeClr>
                </a:solidFill>
              </a:rPr>
              <a:t>43.8% Male</a:t>
            </a:r>
          </a:p>
          <a:p>
            <a:pPr lvl="1" hangingPunct="1">
              <a:defRPr/>
            </a:pPr>
            <a:r>
              <a:rPr lang="en-US" sz="1600" b="1">
                <a:solidFill>
                  <a:schemeClr val="tx1">
                    <a:lumMod val="75000"/>
                    <a:lumOff val="25000"/>
                  </a:schemeClr>
                </a:solidFill>
              </a:rPr>
              <a:t>Average Age</a:t>
            </a:r>
          </a:p>
          <a:p>
            <a:pPr lvl="2" hangingPunct="1">
              <a:defRPr/>
            </a:pPr>
            <a:r>
              <a:rPr lang="en-US" sz="1600">
                <a:solidFill>
                  <a:schemeClr val="tx1">
                    <a:lumMod val="75000"/>
                    <a:lumOff val="25000"/>
                  </a:schemeClr>
                </a:solidFill>
              </a:rPr>
              <a:t>50</a:t>
            </a:r>
          </a:p>
          <a:p>
            <a:pPr lvl="1" hangingPunct="1">
              <a:defRPr/>
            </a:pPr>
            <a:r>
              <a:rPr lang="en-US" sz="1600" b="1">
                <a:solidFill>
                  <a:schemeClr val="tx1">
                    <a:lumMod val="75000"/>
                    <a:lumOff val="25000"/>
                  </a:schemeClr>
                </a:solidFill>
              </a:rPr>
              <a:t>Race/Ethnicity</a:t>
            </a:r>
          </a:p>
          <a:p>
            <a:pPr lvl="2" hangingPunct="1"/>
            <a:r>
              <a:rPr lang="en-US" sz="1600">
                <a:solidFill>
                  <a:schemeClr val="tx1">
                    <a:lumMod val="75000"/>
                    <a:lumOff val="25000"/>
                  </a:schemeClr>
                </a:solidFill>
              </a:rPr>
              <a:t>76% White</a:t>
            </a:r>
          </a:p>
          <a:p>
            <a:pPr lvl="2"/>
            <a:r>
              <a:rPr lang="en-US" sz="1600">
                <a:solidFill>
                  <a:schemeClr val="tx1">
                    <a:lumMod val="75000"/>
                    <a:lumOff val="25000"/>
                  </a:schemeClr>
                </a:solidFill>
              </a:rPr>
              <a:t>16% Hispanic or Latino</a:t>
            </a:r>
          </a:p>
          <a:p>
            <a:pPr lvl="2" hangingPunct="1"/>
            <a:r>
              <a:rPr lang="en-US" sz="1600">
                <a:solidFill>
                  <a:schemeClr val="tx1">
                    <a:lumMod val="75000"/>
                    <a:lumOff val="25000"/>
                  </a:schemeClr>
                </a:solidFill>
              </a:rPr>
              <a:t>4% Black or African-American</a:t>
            </a:r>
          </a:p>
          <a:p>
            <a:pPr lvl="2" hangingPunct="1"/>
            <a:r>
              <a:rPr lang="en-US" sz="1600">
                <a:solidFill>
                  <a:schemeClr val="tx1">
                    <a:lumMod val="75000"/>
                    <a:lumOff val="25000"/>
                  </a:schemeClr>
                </a:solidFill>
              </a:rPr>
              <a:t>1% Asian</a:t>
            </a:r>
          </a:p>
        </p:txBody>
      </p:sp>
      <p:sp>
        <p:nvSpPr>
          <p:cNvPr id="7" name="Content Placeholder 8">
            <a:extLst>
              <a:ext uri="{FF2B5EF4-FFF2-40B4-BE49-F238E27FC236}">
                <a16:creationId xmlns:a16="http://schemas.microsoft.com/office/drawing/2014/main" id="{93B5C733-4581-4C74-AE2D-F07A1C52A636}"/>
              </a:ext>
            </a:extLst>
          </p:cNvPr>
          <p:cNvSpPr txBox="1">
            <a:spLocks/>
          </p:cNvSpPr>
          <p:nvPr/>
        </p:nvSpPr>
        <p:spPr>
          <a:xfrm>
            <a:off x="7862825" y="1685995"/>
            <a:ext cx="4608944" cy="4895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9pPr>
          </a:lstStyle>
          <a:p>
            <a:pPr marL="0" indent="0" hangingPunct="1">
              <a:buNone/>
            </a:pPr>
            <a:r>
              <a:rPr lang="en-US" sz="2000" b="1" u="sng">
                <a:solidFill>
                  <a:schemeClr val="accent6"/>
                </a:solidFill>
              </a:rPr>
              <a:t>2023 Volunteers </a:t>
            </a:r>
            <a:r>
              <a:rPr lang="en-US" sz="2000" b="1" u="sng">
                <a:solidFill>
                  <a:schemeClr val="accent6"/>
                </a:solidFill>
                <a:highlight>
                  <a:srgbClr val="FFFF00"/>
                </a:highlight>
              </a:rPr>
              <a:t> </a:t>
            </a:r>
          </a:p>
          <a:p>
            <a:pPr lvl="1" hangingPunct="1">
              <a:defRPr/>
            </a:pPr>
            <a:r>
              <a:rPr lang="en-US" sz="1600" b="1">
                <a:solidFill>
                  <a:schemeClr val="tx1">
                    <a:lumMod val="75000"/>
                    <a:lumOff val="25000"/>
                  </a:schemeClr>
                </a:solidFill>
              </a:rPr>
              <a:t>Gender</a:t>
            </a:r>
          </a:p>
          <a:p>
            <a:pPr lvl="2" hangingPunct="1">
              <a:defRPr/>
            </a:pPr>
            <a:r>
              <a:rPr lang="en-US" sz="1600">
                <a:solidFill>
                  <a:schemeClr val="tx1">
                    <a:lumMod val="75000"/>
                    <a:lumOff val="25000"/>
                  </a:schemeClr>
                </a:solidFill>
              </a:rPr>
              <a:t>57.9% Female</a:t>
            </a:r>
          </a:p>
          <a:p>
            <a:pPr lvl="2" hangingPunct="1">
              <a:defRPr/>
            </a:pPr>
            <a:r>
              <a:rPr lang="en-US" sz="1600">
                <a:solidFill>
                  <a:schemeClr val="tx1">
                    <a:lumMod val="75000"/>
                    <a:lumOff val="25000"/>
                  </a:schemeClr>
                </a:solidFill>
              </a:rPr>
              <a:t>42.1% Male</a:t>
            </a:r>
          </a:p>
          <a:p>
            <a:pPr lvl="1" hangingPunct="1">
              <a:defRPr/>
            </a:pPr>
            <a:r>
              <a:rPr lang="en-US" sz="1600" b="1">
                <a:solidFill>
                  <a:schemeClr val="tx1">
                    <a:lumMod val="75000"/>
                    <a:lumOff val="25000"/>
                  </a:schemeClr>
                </a:solidFill>
              </a:rPr>
              <a:t>Average Age</a:t>
            </a:r>
          </a:p>
          <a:p>
            <a:pPr lvl="2" hangingPunct="1">
              <a:defRPr/>
            </a:pPr>
            <a:r>
              <a:rPr lang="en-US" sz="1600">
                <a:solidFill>
                  <a:schemeClr val="tx1">
                    <a:lumMod val="75000"/>
                    <a:lumOff val="25000"/>
                  </a:schemeClr>
                </a:solidFill>
              </a:rPr>
              <a:t>51</a:t>
            </a:r>
          </a:p>
          <a:p>
            <a:pPr lvl="1" hangingPunct="1">
              <a:defRPr/>
            </a:pPr>
            <a:r>
              <a:rPr lang="en-US" sz="1600" b="1">
                <a:solidFill>
                  <a:schemeClr val="tx1">
                    <a:lumMod val="75000"/>
                    <a:lumOff val="25000"/>
                  </a:schemeClr>
                </a:solidFill>
              </a:rPr>
              <a:t>Race/Ethnicity</a:t>
            </a:r>
          </a:p>
          <a:p>
            <a:pPr lvl="2">
              <a:defRPr/>
            </a:pPr>
            <a:r>
              <a:rPr lang="en-US" sz="1600">
                <a:solidFill>
                  <a:schemeClr val="tx1">
                    <a:lumMod val="75000"/>
                    <a:lumOff val="25000"/>
                  </a:schemeClr>
                </a:solidFill>
              </a:rPr>
              <a:t>74% White</a:t>
            </a:r>
          </a:p>
          <a:p>
            <a:pPr lvl="2">
              <a:defRPr/>
            </a:pPr>
            <a:r>
              <a:rPr lang="en-US" sz="1600">
                <a:solidFill>
                  <a:schemeClr val="tx1">
                    <a:lumMod val="75000"/>
                    <a:lumOff val="25000"/>
                  </a:schemeClr>
                </a:solidFill>
              </a:rPr>
              <a:t>16% from a Hispanic background</a:t>
            </a:r>
          </a:p>
          <a:p>
            <a:pPr lvl="2">
              <a:defRPr/>
            </a:pPr>
            <a:r>
              <a:rPr lang="en-US" sz="1600">
                <a:solidFill>
                  <a:schemeClr val="tx1">
                    <a:lumMod val="75000"/>
                    <a:lumOff val="25000"/>
                  </a:schemeClr>
                </a:solidFill>
              </a:rPr>
              <a:t>4% Black or African-American</a:t>
            </a:r>
          </a:p>
          <a:p>
            <a:pPr lvl="2">
              <a:defRPr/>
            </a:pPr>
            <a:r>
              <a:rPr lang="en-US" sz="1600">
                <a:solidFill>
                  <a:schemeClr val="tx1">
                    <a:lumMod val="75000"/>
                    <a:lumOff val="25000"/>
                  </a:schemeClr>
                </a:solidFill>
              </a:rPr>
              <a:t>1% Asian</a:t>
            </a:r>
          </a:p>
          <a:p>
            <a:pPr lvl="2">
              <a:defRPr/>
            </a:pPr>
            <a:r>
              <a:rPr lang="en-US" sz="1600">
                <a:solidFill>
                  <a:schemeClr val="tx1">
                    <a:lumMod val="75000"/>
                    <a:lumOff val="25000"/>
                  </a:schemeClr>
                </a:solidFill>
              </a:rPr>
              <a:t>5% Other</a:t>
            </a:r>
          </a:p>
        </p:txBody>
      </p:sp>
      <p:sp>
        <p:nvSpPr>
          <p:cNvPr id="8" name="TextBox 7">
            <a:extLst>
              <a:ext uri="{FF2B5EF4-FFF2-40B4-BE49-F238E27FC236}">
                <a16:creationId xmlns:a16="http://schemas.microsoft.com/office/drawing/2014/main" id="{F9265460-A073-EDDB-2B22-A479636A4D1A}"/>
              </a:ext>
            </a:extLst>
          </p:cNvPr>
          <p:cNvSpPr txBox="1"/>
          <p:nvPr/>
        </p:nvSpPr>
        <p:spPr>
          <a:xfrm>
            <a:off x="413962" y="5764605"/>
            <a:ext cx="10487119" cy="646331"/>
          </a:xfrm>
          <a:prstGeom prst="rect">
            <a:avLst/>
          </a:prstGeom>
          <a:noFill/>
        </p:spPr>
        <p:txBody>
          <a:bodyPr wrap="square">
            <a:spAutoFit/>
          </a:bodyPr>
          <a:lstStyle/>
          <a:p>
            <a:r>
              <a:rPr lang="en-US" sz="1200" i="1">
                <a:solidFill>
                  <a:schemeClr val="tx1">
                    <a:lumMod val="95000"/>
                    <a:lumOff val="5000"/>
                  </a:schemeClr>
                </a:solidFill>
                <a:cs typeface="Arial" panose="020B0604020202020204" pitchFamily="34" charset="0"/>
              </a:rPr>
              <a:t>Race and Ethnicity questions were adjusted in 2022. In 2019, race and ethnicity were two different questions; in 2022, this was combined into one question. This primarily impacted the reported percentage of White attendees. The question remained the same in 2023 and we continue to see more accurate self-reporting, as well as increases in our growth audiences which make our volunteer demographic make-up more directly align with the evolving demographics of the Houston Metro Area. </a:t>
            </a:r>
          </a:p>
        </p:txBody>
      </p:sp>
      <p:sp>
        <p:nvSpPr>
          <p:cNvPr id="4" name="Content Placeholder 8">
            <a:extLst>
              <a:ext uri="{FF2B5EF4-FFF2-40B4-BE49-F238E27FC236}">
                <a16:creationId xmlns:a16="http://schemas.microsoft.com/office/drawing/2014/main" id="{77F387B6-16B8-C3AB-F656-598172D780F8}"/>
              </a:ext>
            </a:extLst>
          </p:cNvPr>
          <p:cNvSpPr txBox="1">
            <a:spLocks/>
          </p:cNvSpPr>
          <p:nvPr/>
        </p:nvSpPr>
        <p:spPr>
          <a:xfrm>
            <a:off x="413963" y="1685995"/>
            <a:ext cx="4608944" cy="48958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512C1D"/>
                </a:solidFill>
                <a:uFillTx/>
                <a:latin typeface="Arial"/>
                <a:ea typeface="Arial"/>
                <a:cs typeface="Arial"/>
                <a:sym typeface="Arial"/>
              </a:defRPr>
            </a:lvl9pPr>
          </a:lstStyle>
          <a:p>
            <a:pPr marL="0" indent="0" hangingPunct="1">
              <a:buNone/>
            </a:pPr>
            <a:r>
              <a:rPr lang="en-US" sz="2000" b="1" u="sng">
                <a:solidFill>
                  <a:schemeClr val="tx1">
                    <a:lumMod val="50000"/>
                    <a:lumOff val="50000"/>
                  </a:schemeClr>
                </a:solidFill>
              </a:rPr>
              <a:t>2019 Volunteers</a:t>
            </a:r>
          </a:p>
          <a:p>
            <a:pPr lvl="1" hangingPunct="1">
              <a:defRPr/>
            </a:pPr>
            <a:r>
              <a:rPr lang="en-US" sz="1600" b="1">
                <a:solidFill>
                  <a:schemeClr val="tx1">
                    <a:lumMod val="75000"/>
                    <a:lumOff val="25000"/>
                  </a:schemeClr>
                </a:solidFill>
              </a:rPr>
              <a:t>Gender</a:t>
            </a:r>
          </a:p>
          <a:p>
            <a:pPr lvl="2" hangingPunct="1">
              <a:defRPr/>
            </a:pPr>
            <a:r>
              <a:rPr lang="en-US" sz="1600">
                <a:solidFill>
                  <a:schemeClr val="tx1">
                    <a:lumMod val="75000"/>
                    <a:lumOff val="25000"/>
                  </a:schemeClr>
                </a:solidFill>
              </a:rPr>
              <a:t>56.4% Female</a:t>
            </a:r>
          </a:p>
          <a:p>
            <a:pPr lvl="2" hangingPunct="1">
              <a:defRPr/>
            </a:pPr>
            <a:r>
              <a:rPr lang="en-US" sz="1600">
                <a:solidFill>
                  <a:schemeClr val="tx1">
                    <a:lumMod val="75000"/>
                    <a:lumOff val="25000"/>
                  </a:schemeClr>
                </a:solidFill>
              </a:rPr>
              <a:t>43.6% Male</a:t>
            </a:r>
          </a:p>
          <a:p>
            <a:pPr lvl="1" hangingPunct="1">
              <a:defRPr/>
            </a:pPr>
            <a:r>
              <a:rPr lang="en-US" sz="1600" b="1">
                <a:solidFill>
                  <a:schemeClr val="tx1">
                    <a:lumMod val="75000"/>
                    <a:lumOff val="25000"/>
                  </a:schemeClr>
                </a:solidFill>
              </a:rPr>
              <a:t>Average Age</a:t>
            </a:r>
          </a:p>
          <a:p>
            <a:pPr lvl="2" hangingPunct="1">
              <a:defRPr/>
            </a:pPr>
            <a:r>
              <a:rPr lang="en-US" sz="1600">
                <a:solidFill>
                  <a:schemeClr val="tx1">
                    <a:lumMod val="75000"/>
                    <a:lumOff val="25000"/>
                  </a:schemeClr>
                </a:solidFill>
              </a:rPr>
              <a:t>50</a:t>
            </a:r>
          </a:p>
          <a:p>
            <a:pPr lvl="1" hangingPunct="1">
              <a:defRPr/>
            </a:pPr>
            <a:r>
              <a:rPr lang="en-US" sz="1600" b="1">
                <a:solidFill>
                  <a:schemeClr val="tx1">
                    <a:lumMod val="75000"/>
                    <a:lumOff val="25000"/>
                  </a:schemeClr>
                </a:solidFill>
              </a:rPr>
              <a:t>Race/Ethnicity</a:t>
            </a:r>
          </a:p>
          <a:p>
            <a:pPr lvl="2" hangingPunct="1"/>
            <a:r>
              <a:rPr lang="en-US" sz="1600">
                <a:solidFill>
                  <a:schemeClr val="tx1">
                    <a:lumMod val="75000"/>
                    <a:lumOff val="25000"/>
                  </a:schemeClr>
                </a:solidFill>
              </a:rPr>
              <a:t>89% White</a:t>
            </a:r>
          </a:p>
          <a:p>
            <a:pPr lvl="2"/>
            <a:r>
              <a:rPr lang="en-US" sz="1600">
                <a:solidFill>
                  <a:schemeClr val="tx1">
                    <a:lumMod val="75000"/>
                    <a:lumOff val="25000"/>
                  </a:schemeClr>
                </a:solidFill>
              </a:rPr>
              <a:t>15% Hispanic or Latino</a:t>
            </a:r>
          </a:p>
          <a:p>
            <a:pPr lvl="2" hangingPunct="1"/>
            <a:r>
              <a:rPr lang="en-US" sz="1600">
                <a:solidFill>
                  <a:schemeClr val="tx1">
                    <a:lumMod val="75000"/>
                    <a:lumOff val="25000"/>
                  </a:schemeClr>
                </a:solidFill>
              </a:rPr>
              <a:t>3% Black or African-American</a:t>
            </a:r>
          </a:p>
          <a:p>
            <a:pPr lvl="2" hangingPunct="1"/>
            <a:r>
              <a:rPr lang="en-US" sz="1600">
                <a:solidFill>
                  <a:schemeClr val="tx1">
                    <a:lumMod val="75000"/>
                    <a:lumOff val="25000"/>
                  </a:schemeClr>
                </a:solidFill>
              </a:rPr>
              <a:t>1% Asian</a:t>
            </a:r>
          </a:p>
        </p:txBody>
      </p:sp>
    </p:spTree>
    <p:extLst>
      <p:ext uri="{BB962C8B-B14F-4D97-AF65-F5344CB8AC3E}">
        <p14:creationId xmlns:p14="http://schemas.microsoft.com/office/powerpoint/2010/main" val="216325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rPr>
              <a:t>GENDER &amp; AGE YOY COMPARISON</a:t>
            </a: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565C1166-512B-5FFB-BD62-5A9CFEB7666D}"/>
              </a:ext>
            </a:extLst>
          </p:cNvPr>
          <p:cNvGraphicFramePr>
            <a:graphicFrameLocks/>
          </p:cNvGraphicFramePr>
          <p:nvPr>
            <p:extLst>
              <p:ext uri="{D42A27DB-BD31-4B8C-83A1-F6EECF244321}">
                <p14:modId xmlns:p14="http://schemas.microsoft.com/office/powerpoint/2010/main" val="2356271466"/>
              </p:ext>
            </p:extLst>
          </p:nvPr>
        </p:nvGraphicFramePr>
        <p:xfrm>
          <a:off x="283923" y="2083258"/>
          <a:ext cx="5653740" cy="32487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5B2A8D-674B-CD77-7D7D-2685140E73E6}"/>
              </a:ext>
            </a:extLst>
          </p:cNvPr>
          <p:cNvGraphicFramePr/>
          <p:nvPr>
            <p:extLst>
              <p:ext uri="{D42A27DB-BD31-4B8C-83A1-F6EECF244321}">
                <p14:modId xmlns:p14="http://schemas.microsoft.com/office/powerpoint/2010/main" val="123868566"/>
              </p:ext>
            </p:extLst>
          </p:nvPr>
        </p:nvGraphicFramePr>
        <p:xfrm>
          <a:off x="6355976" y="2076274"/>
          <a:ext cx="4840941" cy="32557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56A2A1B-0994-0F96-5BB6-B6BDD9A9E1BF}"/>
              </a:ext>
            </a:extLst>
          </p:cNvPr>
          <p:cNvSpPr txBox="1"/>
          <p:nvPr/>
        </p:nvSpPr>
        <p:spPr>
          <a:xfrm>
            <a:off x="413962" y="5764605"/>
            <a:ext cx="10487119" cy="830997"/>
          </a:xfrm>
          <a:prstGeom prst="rect">
            <a:avLst/>
          </a:prstGeom>
          <a:noFill/>
        </p:spPr>
        <p:txBody>
          <a:bodyPr wrap="square">
            <a:spAutoFit/>
          </a:bodyPr>
          <a:lstStyle/>
          <a:p>
            <a:r>
              <a:rPr lang="en-US" sz="1200" i="1">
                <a:solidFill>
                  <a:schemeClr val="tx1">
                    <a:lumMod val="95000"/>
                    <a:lumOff val="5000"/>
                  </a:schemeClr>
                </a:solidFill>
                <a:cs typeface="Arial" panose="020B0604020202020204" pitchFamily="34" charset="0"/>
              </a:rPr>
              <a:t>Female representation across all age groups for volunteers has increased.</a:t>
            </a:r>
          </a:p>
          <a:p>
            <a:endParaRPr lang="en-US" sz="1200" i="1">
              <a:solidFill>
                <a:schemeClr val="tx1">
                  <a:lumMod val="95000"/>
                  <a:lumOff val="5000"/>
                </a:schemeClr>
              </a:solidFill>
              <a:cs typeface="Arial" panose="020B0604020202020204" pitchFamily="34" charset="0"/>
            </a:endParaRPr>
          </a:p>
          <a:p>
            <a:r>
              <a:rPr lang="en-US" sz="1200" i="1">
                <a:solidFill>
                  <a:schemeClr val="tx1">
                    <a:lumMod val="95000"/>
                    <a:lumOff val="5000"/>
                  </a:schemeClr>
                </a:solidFill>
                <a:cs typeface="Arial" panose="020B0604020202020204" pitchFamily="34" charset="0"/>
              </a:rPr>
              <a:t>60 respondents indicated they were younger than 18 years of age. These were either JRC members, or we should consider placing restrictions on the age minimum respondents are allowed to enter. </a:t>
            </a:r>
          </a:p>
        </p:txBody>
      </p:sp>
    </p:spTree>
    <p:extLst>
      <p:ext uri="{BB962C8B-B14F-4D97-AF65-F5344CB8AC3E}">
        <p14:creationId xmlns:p14="http://schemas.microsoft.com/office/powerpoint/2010/main" val="363426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rPr>
              <a:t>SERVICE HISTORY</a:t>
            </a: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423FA61-D174-4650-5641-3CB5B1612E9D}"/>
              </a:ext>
            </a:extLst>
          </p:cNvPr>
          <p:cNvGrpSpPr/>
          <p:nvPr/>
        </p:nvGrpSpPr>
        <p:grpSpPr>
          <a:xfrm>
            <a:off x="2497064" y="1869436"/>
            <a:ext cx="6994261" cy="4671368"/>
            <a:chOff x="2497064" y="1869436"/>
            <a:chExt cx="6994261" cy="4671368"/>
          </a:xfrm>
        </p:grpSpPr>
        <p:graphicFrame>
          <p:nvGraphicFramePr>
            <p:cNvPr id="19" name="Chart 18">
              <a:extLst>
                <a:ext uri="{FF2B5EF4-FFF2-40B4-BE49-F238E27FC236}">
                  <a16:creationId xmlns:a16="http://schemas.microsoft.com/office/drawing/2014/main" id="{0F10875B-3842-3F85-B7A1-01A04ED9B19B}"/>
                </a:ext>
              </a:extLst>
            </p:cNvPr>
            <p:cNvGraphicFramePr/>
            <p:nvPr>
              <p:extLst>
                <p:ext uri="{D42A27DB-BD31-4B8C-83A1-F6EECF244321}">
                  <p14:modId xmlns:p14="http://schemas.microsoft.com/office/powerpoint/2010/main" val="2203795107"/>
                </p:ext>
              </p:extLst>
            </p:nvPr>
          </p:nvGraphicFramePr>
          <p:xfrm>
            <a:off x="2497064" y="1869436"/>
            <a:ext cx="6994261" cy="460525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6E21517D-E752-6EFB-4E31-66354E4EDE5C}"/>
                </a:ext>
              </a:extLst>
            </p:cNvPr>
            <p:cNvPicPr>
              <a:picLocks noChangeAspect="1"/>
            </p:cNvPicPr>
            <p:nvPr/>
          </p:nvPicPr>
          <p:blipFill>
            <a:blip r:embed="rId3"/>
            <a:stretch>
              <a:fillRect/>
            </a:stretch>
          </p:blipFill>
          <p:spPr>
            <a:xfrm>
              <a:off x="5351256" y="6178854"/>
              <a:ext cx="1285875" cy="361950"/>
            </a:xfrm>
            <a:prstGeom prst="rect">
              <a:avLst/>
            </a:prstGeom>
          </p:spPr>
        </p:pic>
      </p:grpSp>
    </p:spTree>
    <p:extLst>
      <p:ext uri="{BB962C8B-B14F-4D97-AF65-F5344CB8AC3E}">
        <p14:creationId xmlns:p14="http://schemas.microsoft.com/office/powerpoint/2010/main" val="139079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C44C255-A91E-9007-12BC-0B35ACC68933}"/>
              </a:ext>
            </a:extLst>
          </p:cNvPr>
          <p:cNvSpPr txBox="1">
            <a:spLocks/>
          </p:cNvSpPr>
          <p:nvPr/>
        </p:nvSpPr>
        <p:spPr>
          <a:xfrm>
            <a:off x="465230" y="679146"/>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600" b="0" i="0" u="none" strike="noStrike" kern="1200" cap="none" spc="0" normalizeH="0" baseline="0" noProof="0">
                <a:ln>
                  <a:noFill/>
                </a:ln>
                <a:solidFill>
                  <a:srgbClr val="002B5F"/>
                </a:solidFill>
                <a:effectLst/>
                <a:uLnTx/>
                <a:uFillTx/>
                <a:latin typeface="Arial Black" panose="020B0604020202020204" pitchFamily="34" charset="0"/>
                <a:ea typeface="+mn-ea"/>
                <a:cs typeface="Arial Black" panose="020B0604020202020204" pitchFamily="34" charset="0"/>
              </a:rPr>
              <a:t>SATISFACTION &amp; NPS</a:t>
            </a:r>
          </a:p>
        </p:txBody>
      </p:sp>
      <p:cxnSp>
        <p:nvCxnSpPr>
          <p:cNvPr id="3" name="Straight Connector 2">
            <a:extLst>
              <a:ext uri="{FF2B5EF4-FFF2-40B4-BE49-F238E27FC236}">
                <a16:creationId xmlns:a16="http://schemas.microsoft.com/office/drawing/2014/main" id="{E37CB6A7-8736-B5AC-2883-4EA291490BE3}"/>
              </a:ext>
            </a:extLst>
          </p:cNvPr>
          <p:cNvCxnSpPr>
            <a:cxnSpLocks/>
          </p:cNvCxnSpPr>
          <p:nvPr/>
        </p:nvCxnSpPr>
        <p:spPr>
          <a:xfrm>
            <a:off x="557052" y="1423648"/>
            <a:ext cx="534709" cy="0"/>
          </a:xfrm>
          <a:prstGeom prst="line">
            <a:avLst/>
          </a:prstGeom>
          <a:ln w="76200">
            <a:solidFill>
              <a:srgbClr val="EE7624"/>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9D3E036E-FA78-2AED-D34C-979C1314EB1A}"/>
              </a:ext>
            </a:extLst>
          </p:cNvPr>
          <p:cNvGraphicFramePr/>
          <p:nvPr>
            <p:extLst>
              <p:ext uri="{D42A27DB-BD31-4B8C-83A1-F6EECF244321}">
                <p14:modId xmlns:p14="http://schemas.microsoft.com/office/powerpoint/2010/main" val="1760804284"/>
              </p:ext>
            </p:extLst>
          </p:nvPr>
        </p:nvGraphicFramePr>
        <p:xfrm>
          <a:off x="6010234" y="2057975"/>
          <a:ext cx="5306951" cy="3526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AE23B96-50BC-2DE3-2B68-8D489AE34743}"/>
              </a:ext>
            </a:extLst>
          </p:cNvPr>
          <p:cNvGraphicFramePr/>
          <p:nvPr>
            <p:extLst>
              <p:ext uri="{D42A27DB-BD31-4B8C-83A1-F6EECF244321}">
                <p14:modId xmlns:p14="http://schemas.microsoft.com/office/powerpoint/2010/main" val="2008901486"/>
              </p:ext>
            </p:extLst>
          </p:nvPr>
        </p:nvGraphicFramePr>
        <p:xfrm>
          <a:off x="557052" y="2057974"/>
          <a:ext cx="5152571" cy="35269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8">
            <a:extLst>
              <a:ext uri="{FF2B5EF4-FFF2-40B4-BE49-F238E27FC236}">
                <a16:creationId xmlns:a16="http://schemas.microsoft.com/office/drawing/2014/main" id="{CA03BFC4-8D95-42B3-CFC3-FC30102FD1D1}"/>
              </a:ext>
            </a:extLst>
          </p:cNvPr>
          <p:cNvSpPr txBox="1">
            <a:spLocks/>
          </p:cNvSpPr>
          <p:nvPr/>
        </p:nvSpPr>
        <p:spPr>
          <a:xfrm>
            <a:off x="465230" y="1546867"/>
            <a:ext cx="12098864" cy="414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accent6"/>
                </a:solidFill>
                <a:effectLst/>
                <a:uLnTx/>
                <a:uFillTx/>
                <a:latin typeface="Arial Black" panose="020B0604020202020204" pitchFamily="34" charset="0"/>
                <a:ea typeface="+mn-ea"/>
                <a:cs typeface="Arial Black" panose="020B0604020202020204" pitchFamily="34" charset="0"/>
              </a:rPr>
              <a:t>2019, 2021, 2022, 2023</a:t>
            </a:r>
          </a:p>
        </p:txBody>
      </p:sp>
      <p:sp>
        <p:nvSpPr>
          <p:cNvPr id="7" name="TextBox 6">
            <a:extLst>
              <a:ext uri="{FF2B5EF4-FFF2-40B4-BE49-F238E27FC236}">
                <a16:creationId xmlns:a16="http://schemas.microsoft.com/office/drawing/2014/main" id="{C510E2A4-9D3F-63B5-A196-90CD0286F949}"/>
              </a:ext>
            </a:extLst>
          </p:cNvPr>
          <p:cNvSpPr txBox="1"/>
          <p:nvPr/>
        </p:nvSpPr>
        <p:spPr>
          <a:xfrm>
            <a:off x="413962" y="5764605"/>
            <a:ext cx="10487119" cy="276999"/>
          </a:xfrm>
          <a:prstGeom prst="rect">
            <a:avLst/>
          </a:prstGeom>
          <a:noFill/>
        </p:spPr>
        <p:txBody>
          <a:bodyPr wrap="square">
            <a:spAutoFit/>
          </a:bodyPr>
          <a:lstStyle/>
          <a:p>
            <a:r>
              <a:rPr lang="en-US" sz="1200" i="1">
                <a:solidFill>
                  <a:schemeClr val="tx1">
                    <a:lumMod val="95000"/>
                    <a:lumOff val="5000"/>
                  </a:schemeClr>
                </a:solidFill>
                <a:cs typeface="Arial" panose="020B0604020202020204" pitchFamily="34" charset="0"/>
              </a:rPr>
              <a:t>Overall satisfaction and NPS saw marginal increases from 2022 to 2023, but ultimately remain flat year-over year. </a:t>
            </a:r>
          </a:p>
        </p:txBody>
      </p:sp>
    </p:spTree>
    <p:extLst>
      <p:ext uri="{BB962C8B-B14F-4D97-AF65-F5344CB8AC3E}">
        <p14:creationId xmlns:p14="http://schemas.microsoft.com/office/powerpoint/2010/main" val="2881516602"/>
      </p:ext>
    </p:extLst>
  </p:cSld>
  <p:clrMapOvr>
    <a:masterClrMapping/>
  </p:clrMapOvr>
</p:sld>
</file>

<file path=ppt/theme/theme1.xml><?xml version="1.0" encoding="utf-8"?>
<a:theme xmlns:a="http://schemas.openxmlformats.org/drawingml/2006/main" name="Blank">
  <a:themeElements>
    <a:clrScheme name="Rodeo Houston">
      <a:dk1>
        <a:srgbClr val="000000"/>
      </a:dk1>
      <a:lt1>
        <a:srgbClr val="FFFFFF"/>
      </a:lt1>
      <a:dk2>
        <a:srgbClr val="D0D3D3"/>
      </a:dk2>
      <a:lt2>
        <a:srgbClr val="0077AC"/>
      </a:lt2>
      <a:accent1>
        <a:srgbClr val="002B5E"/>
      </a:accent1>
      <a:accent2>
        <a:srgbClr val="FFFFFF"/>
      </a:accent2>
      <a:accent3>
        <a:srgbClr val="D0D3D3"/>
      </a:accent3>
      <a:accent4>
        <a:srgbClr val="0077AC"/>
      </a:accent4>
      <a:accent5>
        <a:srgbClr val="002B5E"/>
      </a:accent5>
      <a:accent6>
        <a:srgbClr val="ED7524"/>
      </a:accent6>
      <a:hlink>
        <a:srgbClr val="0077AC"/>
      </a:hlink>
      <a:folHlink>
        <a:srgbClr val="002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D6A52F29-CB25-0A4E-B93F-5170F0985C44}"/>
    </a:ext>
  </a:extLst>
</a:theme>
</file>

<file path=ppt/theme/theme10.xml><?xml version="1.0" encoding="utf-8"?>
<a:theme xmlns:a="http://schemas.openxmlformats.org/drawingml/2006/main" name="Agriculture Oran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CAED14DD-4687-E74A-AE6B-0D52C48CD971}"/>
    </a:ext>
  </a:extLst>
</a:theme>
</file>

<file path=ppt/theme/theme11.xml><?xml version="1.0" encoding="utf-8"?>
<a:theme xmlns:a="http://schemas.openxmlformats.org/drawingml/2006/main" name="Education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6550AA38-1D00-B240-8430-4598516AA096}"/>
    </a:ext>
  </a:extLst>
</a:theme>
</file>

<file path=ppt/theme/theme12.xml><?xml version="1.0" encoding="utf-8"?>
<a:theme xmlns:a="http://schemas.openxmlformats.org/drawingml/2006/main" name="Education Oran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6A7D46BD-75B1-BA45-87BD-FFF079811F6E}"/>
    </a:ext>
  </a:extLst>
</a:theme>
</file>

<file path=ppt/theme/theme13.xml><?xml version="1.0" encoding="utf-8"?>
<a:theme xmlns:a="http://schemas.openxmlformats.org/drawingml/2006/main" name="Entertainment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CADE2C0B-2283-0D4D-9EF2-D27B6EE38B81}"/>
    </a:ext>
  </a:extLst>
</a:theme>
</file>

<file path=ppt/theme/theme14.xml><?xml version="1.0" encoding="utf-8"?>
<a:theme xmlns:a="http://schemas.openxmlformats.org/drawingml/2006/main" name="Entertainment Oran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40C9A212-62F7-1543-AA43-83AFD9F94395}"/>
    </a:ext>
  </a:extLst>
</a:theme>
</file>

<file path=ppt/theme/theme15.xml><?xml version="1.0" encoding="utf-8"?>
<a:theme xmlns:a="http://schemas.openxmlformats.org/drawingml/2006/main" name="Western Heritage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12060F0A-A3AA-5A47-992A-A37D436A2E50}"/>
    </a:ext>
  </a:extLst>
</a:theme>
</file>

<file path=ppt/theme/theme16.xml><?xml version="1.0" encoding="utf-8"?>
<a:theme xmlns:a="http://schemas.openxmlformats.org/drawingml/2006/main" name="Western Heritage Oran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AE8CA539-02F9-4B44-8FE2-8AA98ED06CC8}"/>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E9903F10-B319-1C4B-A6E8-C27895DD0A47}"/>
    </a:ext>
  </a:extLst>
</a:theme>
</file>

<file path=ppt/theme/theme3.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FFF7606D-D679-9049-8303-5C8A78DBCBC8}"/>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4918EFB9-B008-D941-8A56-1575319321BF}"/>
    </a:ext>
  </a:extLst>
</a:theme>
</file>

<file path=ppt/theme/theme5.xml><?xml version="1.0" encoding="utf-8"?>
<a:theme xmlns:a="http://schemas.openxmlformats.org/drawingml/2006/main" name="Infograph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54D7455E-FA03-F847-962E-F24C95DDB90C}"/>
    </a:ext>
  </a:extLst>
</a:theme>
</file>

<file path=ppt/theme/theme6.xml><?xml version="1.0" encoding="utf-8"?>
<a:theme xmlns:a="http://schemas.openxmlformats.org/drawingml/2006/main" name="Mission Stat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4FE85896-AA90-1B47-BC19-9D707EB76C31}"/>
    </a:ext>
  </a:extLst>
</a:theme>
</file>

<file path=ppt/theme/theme7.xml><?xml version="1.0" encoding="utf-8"?>
<a:theme xmlns:a="http://schemas.openxmlformats.org/drawingml/2006/main" name="Blank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8713A6F1-B21A-1243-99C6-80B88DC2AE2F}"/>
    </a:ext>
  </a:extLst>
</a:theme>
</file>

<file path=ppt/theme/theme8.xml><?xml version="1.0" encoding="utf-8"?>
<a:theme xmlns:a="http://schemas.openxmlformats.org/drawingml/2006/main" name="Blank Oran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87392732-54E2-504D-AB68-C2AB7F878148}"/>
    </a:ext>
  </a:extLst>
</a:theme>
</file>

<file path=ppt/theme/theme9.xml><?xml version="1.0" encoding="utf-8"?>
<a:theme xmlns:a="http://schemas.openxmlformats.org/drawingml/2006/main" name="Agriculture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D85CFC-4607-DF4C-A7E4-83CE52717097}" vid="{A511F832-FC90-F449-9A41-9821A6F2CC91}"/>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E29BF7878D704190D711EAC84B5316" ma:contentTypeVersion="13" ma:contentTypeDescription="Create a new document." ma:contentTypeScope="" ma:versionID="4190305c8366e46fa49af08e92163393">
  <xsd:schema xmlns:xsd="http://www.w3.org/2001/XMLSchema" xmlns:xs="http://www.w3.org/2001/XMLSchema" xmlns:p="http://schemas.microsoft.com/office/2006/metadata/properties" xmlns:ns2="f98507fc-10b1-403a-b1dd-190c53477562" xmlns:ns3="01bcb94f-4bfc-48d8-b5b4-17f066a91713" targetNamespace="http://schemas.microsoft.com/office/2006/metadata/properties" ma:root="true" ma:fieldsID="8cadc3b915ff9258c9580abb7ed95d12" ns2:_="" ns3:_="">
    <xsd:import namespace="f98507fc-10b1-403a-b1dd-190c53477562"/>
    <xsd:import namespace="01bcb94f-4bfc-48d8-b5b4-17f066a9171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507fc-10b1-403a-b1dd-190c534775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462ec1b-3976-46cc-ac2b-4f61b9ab9143}" ma:internalName="TaxCatchAll" ma:showField="CatchAllData" ma:web="f98507fc-10b1-403a-b1dd-190c534775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bcb94f-4bfc-48d8-b5b4-17f066a917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b9db739-1ef4-4365-af9c-f2684076e88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98507fc-10b1-403a-b1dd-190c53477562" xsi:nil="true"/>
    <lcf76f155ced4ddcb4097134ff3c332f xmlns="01bcb94f-4bfc-48d8-b5b4-17f066a917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6F4619-89D4-4858-AA7B-9A2C980282E8}">
  <ds:schemaRefs>
    <ds:schemaRef ds:uri="http://schemas.microsoft.com/sharepoint/v3/contenttype/forms"/>
  </ds:schemaRefs>
</ds:datastoreItem>
</file>

<file path=customXml/itemProps2.xml><?xml version="1.0" encoding="utf-8"?>
<ds:datastoreItem xmlns:ds="http://schemas.openxmlformats.org/officeDocument/2006/customXml" ds:itemID="{FB83DD2C-57CC-40D1-9272-0FED527C861C}">
  <ds:schemaRefs>
    <ds:schemaRef ds:uri="01bcb94f-4bfc-48d8-b5b4-17f066a91713"/>
    <ds:schemaRef ds:uri="f98507fc-10b1-403a-b1dd-190c534775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62805B-98DF-4673-999A-448B94E7991E}">
  <ds:schemaRefs>
    <ds:schemaRef ds:uri="01bcb94f-4bfc-48d8-b5b4-17f066a91713"/>
    <ds:schemaRef ds:uri="f98507fc-10b1-403a-b1dd-190c53477562"/>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2024 HLSR Powerpoint</Template>
  <TotalTime>2889</TotalTime>
  <Words>2713</Words>
  <Application>Microsoft Office PowerPoint</Application>
  <PresentationFormat>Widescreen</PresentationFormat>
  <Paragraphs>250</Paragraphs>
  <Slides>24</Slides>
  <Notes>0</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24</vt:i4>
      </vt:variant>
    </vt:vector>
  </HeadingPairs>
  <TitlesOfParts>
    <vt:vector size="48" baseType="lpstr">
      <vt:lpstr>72</vt:lpstr>
      <vt:lpstr>Arial</vt:lpstr>
      <vt:lpstr>Arial Black</vt:lpstr>
      <vt:lpstr>Avenir Black</vt:lpstr>
      <vt:lpstr>Avenir Book</vt:lpstr>
      <vt:lpstr>Avenir Light</vt:lpstr>
      <vt:lpstr>Avenir Medium</vt:lpstr>
      <vt:lpstr>Calibri</vt:lpstr>
      <vt:lpstr>Blank</vt:lpstr>
      <vt:lpstr>Title Slide</vt:lpstr>
      <vt:lpstr>End Slide</vt:lpstr>
      <vt:lpstr>Photo Slides</vt:lpstr>
      <vt:lpstr>Infographic</vt:lpstr>
      <vt:lpstr>Mission Statement</vt:lpstr>
      <vt:lpstr>Blank Blue Background</vt:lpstr>
      <vt:lpstr>Blank Orange Background</vt:lpstr>
      <vt:lpstr>Agriculture Blue Background</vt:lpstr>
      <vt:lpstr>Agriculture Orange Background</vt:lpstr>
      <vt:lpstr>Education Blue Background</vt:lpstr>
      <vt:lpstr>Education Orange Background</vt:lpstr>
      <vt:lpstr>Entertainment Blue Background</vt:lpstr>
      <vt:lpstr>Entertainment Orange Background</vt:lpstr>
      <vt:lpstr>Western Heritage Blue Background</vt:lpstr>
      <vt:lpstr>Western Heritage Orange Background</vt:lpstr>
      <vt:lpstr>VOLUNTEER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Houston Livestock Show and Rodeo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Muffy King</dc:creator>
  <cp:lastModifiedBy>Melinda Reeves</cp:lastModifiedBy>
  <cp:revision>4</cp:revision>
  <dcterms:created xsi:type="dcterms:W3CDTF">2023-07-23T22:42:11Z</dcterms:created>
  <dcterms:modified xsi:type="dcterms:W3CDTF">2023-08-11T21:08:15Z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0x0101001CE29BF7878D704190D711EAC84B5316</vt:lpwstr>
  </property>
  <property fmtid="{D5CDD505-2E9C-101B-9397-08002B2CF9AE}" pid="3" name="MediaServiceImageTags">
    <vt:lpwstr/>
  </property>
</Properties>
</file>