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22"/>
    <a:srgbClr val="0076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128" b="1" i="0" u="none" strike="noStrike" kern="1200" spc="100" baseline="0">
                <a:solidFill>
                  <a:srgbClr val="0076A9">
                    <a:lumMod val="9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spc="100" baseline="0" dirty="0">
                <a:solidFill>
                  <a:srgbClr val="0076A9">
                    <a:lumMod val="9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Committees</a:t>
            </a:r>
          </a:p>
        </c:rich>
      </c:tx>
      <c:layout>
        <c:manualLayout>
          <c:xMode val="edge"/>
          <c:yMode val="edge"/>
          <c:x val="4.2309488197644844E-2"/>
          <c:y val="0.17871849207777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128" b="1" i="0" u="none" strike="noStrike" kern="1200" spc="100" baseline="0">
              <a:solidFill>
                <a:srgbClr val="0076A9">
                  <a:lumMod val="95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86-4329-9D98-81A75E1F7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Committees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E-49FF-A1D2-9A19EEEC8E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27490751"/>
        <c:axId val="827485759"/>
      </c:barChart>
      <c:catAx>
        <c:axId val="8274907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7485759"/>
        <c:crosses val="autoZero"/>
        <c:auto val="1"/>
        <c:lblAlgn val="ctr"/>
        <c:lblOffset val="100"/>
        <c:noMultiLvlLbl val="0"/>
      </c:catAx>
      <c:valAx>
        <c:axId val="827485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49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aseline="0" dirty="0"/>
              <a:t>Shifts</a:t>
            </a:r>
            <a:endParaRPr lang="en-US" dirty="0"/>
          </a:p>
        </c:rich>
      </c:tx>
      <c:layout>
        <c:manualLayout>
          <c:xMode val="edge"/>
          <c:yMode val="edge"/>
          <c:x val="5.8380026472099271E-2"/>
          <c:y val="2.8555125370427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019352977351933E-2"/>
          <c:y val="0.1055316961190937"/>
          <c:w val="0.76560139244254466"/>
          <c:h val="0.4374671832391582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92,548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39841774794814"/>
                      <c:h val="0.188035096326327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B5B-4054-856A-DCF541191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Committees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97896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5B-4054-856A-DCF5411912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27490751"/>
        <c:axId val="827485759"/>
      </c:barChart>
      <c:catAx>
        <c:axId val="8274907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7485759"/>
        <c:crosses val="autoZero"/>
        <c:auto val="1"/>
        <c:lblAlgn val="ctr"/>
        <c:lblOffset val="100"/>
        <c:noMultiLvlLbl val="0"/>
      </c:catAx>
      <c:valAx>
        <c:axId val="827485759"/>
        <c:scaling>
          <c:orientation val="minMax"/>
          <c:max val="100000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27490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E069-352A-4F30-BEBC-A5BBB185BD1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4BB95-1D2A-4E62-B381-B831F772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2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 here">
            <a:extLst>
              <a:ext uri="{FF2B5EF4-FFF2-40B4-BE49-F238E27FC236}">
                <a16:creationId xmlns:a16="http://schemas.microsoft.com/office/drawing/2014/main" id="{A4F63B63-1DD1-450F-81ED-0B872D4819E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5699188"/>
            <a:ext cx="12192000" cy="592669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5DE612B-2C85-4BA9-AFF3-11C91B03A99F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6140310"/>
            <a:ext cx="12192000" cy="40896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Subtitle Here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026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2C61B-1322-4351-961D-06460379E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EAB4BB-939B-4150-9E47-2252FBE9A7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One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4B75A28-865D-4EB2-9F1F-25E222195B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68350-D03C-4B98-B406-2BBC3F839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Two Title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8BD4550-8E8E-4D53-A04E-3D7DDCD8C8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0AD9F17-90A9-44E7-A5DF-E2C6BF0B90F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4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2EB65C-B590-4D44-8D7A-4D17107A2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4D55335-CCDF-4DAE-B59B-5CD00F489A9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5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12697F3-4BF4-4C32-9865-10AC73AA056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9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D7EE65CE-2CF5-4C3C-B7E7-052537292AB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0467" y="2103437"/>
            <a:ext cx="1051106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2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 here">
            <a:extLst>
              <a:ext uri="{FF2B5EF4-FFF2-40B4-BE49-F238E27FC236}">
                <a16:creationId xmlns:a16="http://schemas.microsoft.com/office/drawing/2014/main" id="{A074EBA3-D85B-4809-B905-112A07D806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3" y="365125"/>
            <a:ext cx="1051106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80D8CAC6-4012-4061-A344-C2D7F3C2A9E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9923" y="1825625"/>
            <a:ext cx="10511065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914400" indent="0">
              <a:buNone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Content here</a:t>
            </a:r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D1CEE6D-35D3-41DB-B829-A49ECAAD10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43F2BB33-D5AC-47C4-956A-D8026411CB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4" y="365125"/>
            <a:ext cx="1050387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3B31277-B034-4B60-AC2A-938755813617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49924" y="1825625"/>
            <a:ext cx="524607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Content </a:t>
            </a:r>
            <a:r>
              <a:rPr lang="en-US" dirty="0"/>
              <a:t>h</a:t>
            </a:r>
            <a:r>
              <a:rPr dirty="0"/>
              <a:t>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F735F25-EB66-4C32-A39D-9DF1B758B8E8}"/>
              </a:ext>
            </a:extLst>
          </p:cNvPr>
          <p:cNvSpPr>
            <a:spLocks noGrp="1"/>
          </p:cNvSpPr>
          <p:nvPr>
            <p:ph type="pic" sz="half" idx="13" hasCustomPrompt="1"/>
          </p:nvPr>
        </p:nvSpPr>
        <p:spPr>
          <a:xfrm>
            <a:off x="6254151" y="1825625"/>
            <a:ext cx="5099649" cy="4351338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Photo Here</a:t>
            </a: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14FBFC6-19EE-4857-8E90-D9A008DB780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390C-1C0B-4FEE-ACA0-316827DDF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92915-3AB8-4542-9602-592183FA05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One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12EF2-B33F-4E9E-B10D-87543917D0E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7D1B8-FD5B-4D97-B973-E6459409ED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Two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E82AA-4DD2-4F63-A8F8-905BA73A80E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14066A1-C97C-4F8E-B946-70073BD0478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1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2EB65C-B590-4D44-8D7A-4D17107A2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10865FFD-0564-4488-8A16-BF2694B8D7A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3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0BF999E4-A84A-47F6-B625-100C8C0C85D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 here">
            <a:extLst>
              <a:ext uri="{FF2B5EF4-FFF2-40B4-BE49-F238E27FC236}">
                <a16:creationId xmlns:a16="http://schemas.microsoft.com/office/drawing/2014/main" id="{F484A42C-33E4-43B7-8C8A-0076E2CF457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3" y="365125"/>
            <a:ext cx="1051106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01536FCB-6343-4188-B6DD-B878E8A31C3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9923" y="1825625"/>
            <a:ext cx="10511065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914400" indent="0">
              <a:buNone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Content here</a:t>
            </a:r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2AEC703-7FAB-42D2-9E30-BDD017E60B2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B946C3D4-A062-465D-ABEF-04C3FAB235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4" y="365125"/>
            <a:ext cx="1050387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0A2A840A-2409-4B46-BF6D-62B2E61D2005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49924" y="1825625"/>
            <a:ext cx="524607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Content </a:t>
            </a:r>
            <a:r>
              <a:rPr lang="en-US" dirty="0"/>
              <a:t>h</a:t>
            </a:r>
            <a:r>
              <a:rPr dirty="0"/>
              <a:t>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0D4D7D0-8FD8-4DF5-B58B-5DC8BB5155C3}"/>
              </a:ext>
            </a:extLst>
          </p:cNvPr>
          <p:cNvSpPr>
            <a:spLocks noGrp="1"/>
          </p:cNvSpPr>
          <p:nvPr>
            <p:ph type="pic" sz="half" idx="13" hasCustomPrompt="1"/>
          </p:nvPr>
        </p:nvSpPr>
        <p:spPr>
          <a:xfrm>
            <a:off x="6254151" y="1825625"/>
            <a:ext cx="5099649" cy="4351338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Photo Here</a:t>
            </a: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99FCAD4-997E-44BA-8E67-52C7BDBCA2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0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0" r:id="rId12"/>
    <p:sldLayoutId id="214748365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EF762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mailto:ftboard@hlsr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0CC126-9FC6-45FF-B057-D2AE465D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12" y="156404"/>
            <a:ext cx="1051106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services committee</a:t>
            </a:r>
          </a:p>
        </p:txBody>
      </p:sp>
      <p:pic>
        <p:nvPicPr>
          <p:cNvPr id="4" name="Picture 3" descr="A silver coin with a red and blue logo&#10;&#10;Description automatically generated">
            <a:extLst>
              <a:ext uri="{FF2B5EF4-FFF2-40B4-BE49-F238E27FC236}">
                <a16:creationId xmlns:a16="http://schemas.microsoft.com/office/drawing/2014/main" id="{FC8E44DC-2BF9-3155-B5F1-8AC9A4AED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6" y="1656105"/>
            <a:ext cx="2249625" cy="2072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7EAA1-24B7-D08B-F075-0DBFB3591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66" y="1916198"/>
            <a:ext cx="1750526" cy="1812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93B7C1-F3C3-9448-D0D7-649A72BFD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310" y="1852353"/>
            <a:ext cx="2610571" cy="1876200"/>
          </a:xfrm>
          <a:prstGeom prst="rect">
            <a:avLst/>
          </a:prstGeom>
        </p:spPr>
      </p:pic>
      <p:pic>
        <p:nvPicPr>
          <p:cNvPr id="1030" name="Picture 6" descr="Help Desk Support Specialist | Technical Diploma | Fox Valley Technical  College">
            <a:extLst>
              <a:ext uri="{FF2B5EF4-FFF2-40B4-BE49-F238E27FC236}">
                <a16:creationId xmlns:a16="http://schemas.microsoft.com/office/drawing/2014/main" id="{E4FCF9CE-14F7-F082-3B8F-C0CCA5017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14669"/>
          <a:stretch/>
        </p:blipFill>
        <p:spPr bwMode="auto">
          <a:xfrm>
            <a:off x="8939489" y="1935833"/>
            <a:ext cx="2093655" cy="17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iftboard - Crunchbase Company Profile &amp; Funding">
            <a:extLst>
              <a:ext uri="{FF2B5EF4-FFF2-40B4-BE49-F238E27FC236}">
                <a16:creationId xmlns:a16="http://schemas.microsoft.com/office/drawing/2014/main" id="{AB068495-FEFE-F386-EA5A-72205984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10" y="4682170"/>
            <a:ext cx="4142807" cy="13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D1588B-B6C2-265B-1D43-9F5D15A6865A}"/>
              </a:ext>
            </a:extLst>
          </p:cNvPr>
          <p:cNvSpPr txBox="1"/>
          <p:nvPr/>
        </p:nvSpPr>
        <p:spPr>
          <a:xfrm>
            <a:off x="2938668" y="3793452"/>
            <a:ext cx="190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Computer Devices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8B282-D713-9BCD-6E19-2CFC91B308E2}"/>
              </a:ext>
            </a:extLst>
          </p:cNvPr>
          <p:cNvSpPr txBox="1"/>
          <p:nvPr/>
        </p:nvSpPr>
        <p:spPr>
          <a:xfrm>
            <a:off x="5743733" y="3793452"/>
            <a:ext cx="207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POS \ Merchandise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5CD22-6F22-229B-602D-C8AEDD35DEF7}"/>
              </a:ext>
            </a:extLst>
          </p:cNvPr>
          <p:cNvSpPr txBox="1"/>
          <p:nvPr/>
        </p:nvSpPr>
        <p:spPr>
          <a:xfrm>
            <a:off x="8939489" y="3670350"/>
            <a:ext cx="207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Support \ Training</a:t>
            </a:r>
          </a:p>
        </p:txBody>
      </p:sp>
    </p:spTree>
    <p:extLst>
      <p:ext uri="{BB962C8B-B14F-4D97-AF65-F5344CB8AC3E}">
        <p14:creationId xmlns:p14="http://schemas.microsoft.com/office/powerpoint/2010/main" val="33756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0CC126-9FC6-45FF-B057-D2AE465D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3" y="193938"/>
            <a:ext cx="10511065" cy="1325563"/>
          </a:xfrm>
        </p:spPr>
        <p:txBody>
          <a:bodyPr/>
          <a:lstStyle/>
          <a:p>
            <a:r>
              <a:rPr lang="en-US" dirty="0"/>
              <a:t>Shiftboard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2B7DA8-CEA7-476F-8D43-792C014B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3" y="1184565"/>
            <a:ext cx="10909955" cy="49345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EF7622"/>
                </a:solidFill>
              </a:rPr>
              <a:t>Overview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Committee Scheduling application, since 2010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External vendor/software, managed internally by ISC &amp; HLSR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2023 Usage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2023 – 68 committees, over 90,000 shifts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EF7622"/>
                </a:solidFill>
              </a:rPr>
              <a:t>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Trading Shifts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Reporting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10E5101-FFFA-A646-1EE5-F9687412D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415516"/>
              </p:ext>
            </p:extLst>
          </p:nvPr>
        </p:nvGraphicFramePr>
        <p:xfrm>
          <a:off x="7813001" y="1650207"/>
          <a:ext cx="3161064" cy="228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2D8A8EE-D40C-E061-8380-7931A28BC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751892"/>
              </p:ext>
            </p:extLst>
          </p:nvPr>
        </p:nvGraphicFramePr>
        <p:xfrm>
          <a:off x="7688543" y="3167625"/>
          <a:ext cx="3161064" cy="204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A8D6F6-777F-4496-AB9F-D1B779859E4A}"/>
              </a:ext>
            </a:extLst>
          </p:cNvPr>
          <p:cNvSpPr txBox="1"/>
          <p:nvPr/>
        </p:nvSpPr>
        <p:spPr>
          <a:xfrm>
            <a:off x="7834712" y="1650207"/>
            <a:ext cx="3504566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spc="100" baseline="0">
                <a:solidFill>
                  <a:srgbClr val="0076A9">
                    <a:lumMod val="9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128" b="1" u="sng" spc="100" dirty="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2023 Usage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BFE96-D512-E9F0-FE6F-BC00AF25C6C4}"/>
              </a:ext>
            </a:extLst>
          </p:cNvPr>
          <p:cNvSpPr/>
          <p:nvPr/>
        </p:nvSpPr>
        <p:spPr>
          <a:xfrm>
            <a:off x="7688543" y="1650207"/>
            <a:ext cx="3629025" cy="2474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46BA7-2FD7-4768-814D-74B6DAF4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140" y="1515936"/>
            <a:ext cx="11881556" cy="2886250"/>
          </a:xfrm>
          <a:ln w="19050">
            <a:noFill/>
          </a:ln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Met w/ Shiftboard Software Engineers, Information Services, and HLSR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Functionality of shift trade feature, reporting</a:t>
            </a:r>
            <a:endParaRPr lang="en-US" sz="2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Shiftboard Task Force: Evaluated 7 alternative shift scheduling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 New Support Teams: Shiftboard Support, Shiftboard Training, Committee Outreach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ftboard@hlsr.com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27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en-US" sz="2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F5CA6-25C9-4990-AE57-176FFE8D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09"/>
            <a:ext cx="10515600" cy="1325563"/>
          </a:xfrm>
        </p:spPr>
        <p:txBody>
          <a:bodyPr/>
          <a:lstStyle/>
          <a:p>
            <a:r>
              <a:rPr lang="en-US" dirty="0" err="1"/>
              <a:t>shiftboard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52FE8-6E00-4D54-9FE0-A0C4FD87B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444" y="732773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What Have We Been Doing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6E2A48-B279-6FE9-5C55-11F44AD237D8}"/>
              </a:ext>
            </a:extLst>
          </p:cNvPr>
          <p:cNvSpPr txBox="1">
            <a:spLocks/>
          </p:cNvSpPr>
          <p:nvPr/>
        </p:nvSpPr>
        <p:spPr>
          <a:xfrm>
            <a:off x="-427254" y="4050810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EF762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Can You Do</a:t>
            </a:r>
          </a:p>
        </p:txBody>
      </p:sp>
      <p:pic>
        <p:nvPicPr>
          <p:cNvPr id="2050" name="Picture 2" descr="Bloomerang Volunteer">
            <a:extLst>
              <a:ext uri="{FF2B5EF4-FFF2-40B4-BE49-F238E27FC236}">
                <a16:creationId xmlns:a16="http://schemas.microsoft.com/office/drawing/2014/main" id="{71A688BF-F349-8913-05B8-0307BB88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5" y="2629228"/>
            <a:ext cx="833947" cy="8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en I Work Review | PCMag">
            <a:extLst>
              <a:ext uri="{FF2B5EF4-FFF2-40B4-BE49-F238E27FC236}">
                <a16:creationId xmlns:a16="http://schemas.microsoft.com/office/drawing/2014/main" id="{1ED45853-2647-1257-3C28-8653723F5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31569" r="11770" b="29926"/>
          <a:stretch/>
        </p:blipFill>
        <p:spPr bwMode="auto">
          <a:xfrm>
            <a:off x="2151640" y="3251342"/>
            <a:ext cx="1515317" cy="4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necteam Raises $120 Million in Series C Funding to Power a New Era of  Deskless Workforces | Business Wire">
            <a:extLst>
              <a:ext uri="{FF2B5EF4-FFF2-40B4-BE49-F238E27FC236}">
                <a16:creationId xmlns:a16="http://schemas.microsoft.com/office/drawing/2014/main" id="{2473FF17-F4C1-A4A7-BE20-62182B0F3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1" b="26934"/>
          <a:stretch/>
        </p:blipFill>
        <p:spPr bwMode="auto">
          <a:xfrm>
            <a:off x="4226987" y="3244364"/>
            <a:ext cx="1978255" cy="3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imeClock Plus Releases COVID-19 Return to Work Solutions to Help  Organizations Manage On-Site Workers Safely | Business Wire">
            <a:extLst>
              <a:ext uri="{FF2B5EF4-FFF2-40B4-BE49-F238E27FC236}">
                <a16:creationId xmlns:a16="http://schemas.microsoft.com/office/drawing/2014/main" id="{A0871BDC-72DB-5C70-965A-CA862D4DA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13187" r="8000" b="21599"/>
          <a:stretch/>
        </p:blipFill>
        <p:spPr bwMode="auto">
          <a:xfrm>
            <a:off x="6988834" y="2985622"/>
            <a:ext cx="1381533" cy="5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ng: Free Employee Scheduling And Shift Planning Made Easy">
            <a:extLst>
              <a:ext uri="{FF2B5EF4-FFF2-40B4-BE49-F238E27FC236}">
                <a16:creationId xmlns:a16="http://schemas.microsoft.com/office/drawing/2014/main" id="{DD1EEFDF-843C-0237-E50A-E268266B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03" y="2753322"/>
            <a:ext cx="1424258" cy="4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hen2Work – @One Training">
            <a:extLst>
              <a:ext uri="{FF2B5EF4-FFF2-40B4-BE49-F238E27FC236}">
                <a16:creationId xmlns:a16="http://schemas.microsoft.com/office/drawing/2014/main" id="{44F8D438-5251-89D9-21D9-B3712237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99" y="2711219"/>
            <a:ext cx="1384304" cy="5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asy Employee Scheduling Software for Restaurants | 7shifts">
            <a:extLst>
              <a:ext uri="{FF2B5EF4-FFF2-40B4-BE49-F238E27FC236}">
                <a16:creationId xmlns:a16="http://schemas.microsoft.com/office/drawing/2014/main" id="{A0104499-90D2-9B79-E461-6F9214BF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09" y="2780482"/>
            <a:ext cx="1237202" cy="4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8C4F97-B37D-1E6A-3E23-7FC2BE63190E}"/>
              </a:ext>
            </a:extLst>
          </p:cNvPr>
          <p:cNvSpPr/>
          <p:nvPr/>
        </p:nvSpPr>
        <p:spPr>
          <a:xfrm>
            <a:off x="959556" y="2629228"/>
            <a:ext cx="8952088" cy="1001711"/>
          </a:xfrm>
          <a:prstGeom prst="rect">
            <a:avLst/>
          </a:prstGeom>
          <a:noFill/>
          <a:ln>
            <a:solidFill>
              <a:srgbClr val="EF76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19EDD8-EE18-C198-5568-124D0052E4E9}"/>
              </a:ext>
            </a:extLst>
          </p:cNvPr>
          <p:cNvSpPr txBox="1">
            <a:spLocks/>
          </p:cNvSpPr>
          <p:nvPr/>
        </p:nvSpPr>
        <p:spPr>
          <a:xfrm>
            <a:off x="210868" y="4902099"/>
            <a:ext cx="11881556" cy="2337236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Reach out to ISC (ischelp@hlsr.com or shiftboard@hlsr.com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Training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Ensure you have a dedicated Shiftboard Coordinator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Check with ISC on new features</a:t>
            </a: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27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 descr="A blue and white qr code&#10;&#10;Description automatically generated">
            <a:extLst>
              <a:ext uri="{FF2B5EF4-FFF2-40B4-BE49-F238E27FC236}">
                <a16:creationId xmlns:a16="http://schemas.microsoft.com/office/drawing/2014/main" id="{CA6B99AB-581E-2595-8BAC-1F3F440988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02" y="4323517"/>
            <a:ext cx="1406999" cy="1406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10F6F1-4877-A7C0-8B6F-D3A8A6F334D2}"/>
              </a:ext>
            </a:extLst>
          </p:cNvPr>
          <p:cNvSpPr txBox="1"/>
          <p:nvPr/>
        </p:nvSpPr>
        <p:spPr>
          <a:xfrm>
            <a:off x="8772150" y="5730516"/>
            <a:ext cx="198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ISCHelp@hlsr.com</a:t>
            </a:r>
          </a:p>
        </p:txBody>
      </p:sp>
    </p:spTree>
    <p:extLst>
      <p:ext uri="{BB962C8B-B14F-4D97-AF65-F5344CB8AC3E}">
        <p14:creationId xmlns:p14="http://schemas.microsoft.com/office/powerpoint/2010/main" val="14085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Rodeo Brand">
      <a:dk1>
        <a:srgbClr val="FFFFFF"/>
      </a:dk1>
      <a:lt1>
        <a:srgbClr val="0076A9"/>
      </a:lt1>
      <a:dk2>
        <a:srgbClr val="FFFFFF"/>
      </a:dk2>
      <a:lt2>
        <a:srgbClr val="0076A9"/>
      </a:lt2>
      <a:accent1>
        <a:srgbClr val="EF7622"/>
      </a:accent1>
      <a:accent2>
        <a:srgbClr val="0076A9"/>
      </a:accent2>
      <a:accent3>
        <a:srgbClr val="3A3838"/>
      </a:accent3>
      <a:accent4>
        <a:srgbClr val="002E5D"/>
      </a:accent4>
      <a:accent5>
        <a:srgbClr val="512C1D"/>
      </a:accent5>
      <a:accent6>
        <a:srgbClr val="D1D3D4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145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Information services committee</vt:lpstr>
      <vt:lpstr>Shiftboard</vt:lpstr>
      <vt:lpstr>shiftboard</vt:lpstr>
    </vt:vector>
  </TitlesOfParts>
  <Company>Houston Livestock Show and Rodeo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Muffy King</dc:creator>
  <cp:lastModifiedBy>David Smith</cp:lastModifiedBy>
  <cp:revision>18</cp:revision>
  <dcterms:created xsi:type="dcterms:W3CDTF">2022-04-04T18:26:55Z</dcterms:created>
  <dcterms:modified xsi:type="dcterms:W3CDTF">2023-08-22T00:00:26Z</dcterms:modified>
</cp:coreProperties>
</file>