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20" r:id="rId2"/>
    <p:sldId id="318" r:id="rId3"/>
    <p:sldId id="322" r:id="rId4"/>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1582696F-6512-4540-A4C8-49A455A480FB}" type="datetimeFigureOut">
              <a:rPr lang="en-US" smtClean="0"/>
              <a:t>8/16/2023</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78D7B3EF-7427-4A8D-B8BC-0A567E835E61}" type="slidenum">
              <a:rPr lang="en-US" smtClean="0"/>
              <a:t>‹#›</a:t>
            </a:fld>
            <a:endParaRPr lang="en-US"/>
          </a:p>
        </p:txBody>
      </p:sp>
    </p:spTree>
    <p:extLst>
      <p:ext uri="{BB962C8B-B14F-4D97-AF65-F5344CB8AC3E}">
        <p14:creationId xmlns:p14="http://schemas.microsoft.com/office/powerpoint/2010/main" val="566666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13"/>
              </a:spcAft>
            </a:pPr>
            <a:r>
              <a:rPr lang="en-US" sz="1800" dirty="0">
                <a:latin typeface="Calibri" panose="020F0502020204030204" pitchFamily="34" charset="0"/>
                <a:ea typeface="Calibri" panose="020F0502020204030204" pitchFamily="34" charset="0"/>
                <a:cs typeface="Times New Roman" panose="02020603050405020304" pitchFamily="18" charset="0"/>
              </a:rPr>
              <a:t>LTC - It’s important to remember that Lifetime committeemen is a status that one earns and applies for and is separate from the Life membership ($500). many people confuse the two.</a:t>
            </a:r>
          </a:p>
          <a:p>
            <a:r>
              <a:rPr lang="en-US" sz="1800" dirty="0">
                <a:latin typeface="Calibri" panose="020F0502020204030204" pitchFamily="34" charset="0"/>
                <a:ea typeface="Calibri" panose="020F0502020204030204" pitchFamily="34" charset="0"/>
                <a:cs typeface="Times New Roman" panose="02020603050405020304" pitchFamily="18" charset="0"/>
              </a:rPr>
              <a:t>Lifetime Committeeman are required to pay Show dues and committee dues. Unpaid committee dues result in removal from committee roster. This does not include lifetime director or lifetime vice presidents. (</a:t>
            </a:r>
            <a:r>
              <a:rPr lang="en-US" sz="1800" b="1" dirty="0">
                <a:latin typeface="Calibri" panose="020F0502020204030204" pitchFamily="34" charset="0"/>
                <a:ea typeface="Calibri" panose="020F0502020204030204" pitchFamily="34" charset="0"/>
                <a:cs typeface="Times New Roman" panose="02020603050405020304" pitchFamily="18" charset="0"/>
              </a:rPr>
              <a:t>pause</a:t>
            </a:r>
            <a:r>
              <a:rPr lang="en-US" sz="1800" dirty="0">
                <a:latin typeface="Calibri" panose="020F0502020204030204" pitchFamily="34" charset="0"/>
                <a:ea typeface="Calibri" panose="020F0502020204030204" pitchFamily="34" charset="0"/>
                <a:cs typeface="Times New Roman" panose="02020603050405020304" pitchFamily="18" charset="0"/>
              </a:rPr>
              <a:t>) LTC are NOT required to remain on a committee roster. For example, if miss Howdy was a on the Speakers committee and became LTC, Howdy can continue to participate with Speakers and pay their dues, or miss Howdy can resign from Speakers, and solely keep up with Show dues and still receive badge/parking benefits. LTC are unable to join new committees and/or serve in leadership. So miss Howdy can stay on Speakers committee if desired but Howdy cannot request to join Corral Club. If Speakers committee asks Howdy to serve as captain and accepts, she will have to revoke her LTC status, serve her captain position, and then reapply for LTC status afterwards. These instances are very rare but have happened in the past. (</a:t>
            </a:r>
            <a:r>
              <a:rPr lang="en-US" sz="1800" b="1" dirty="0">
                <a:latin typeface="Calibri" panose="020F0502020204030204" pitchFamily="34" charset="0"/>
                <a:ea typeface="Calibri" panose="020F0502020204030204" pitchFamily="34" charset="0"/>
                <a:cs typeface="Times New Roman" panose="02020603050405020304" pitchFamily="18" charset="0"/>
              </a:rPr>
              <a:t>pause</a:t>
            </a:r>
            <a:r>
              <a:rPr lang="en-US" sz="1800" dirty="0">
                <a:latin typeface="Calibri" panose="020F0502020204030204" pitchFamily="34" charset="0"/>
                <a:ea typeface="Calibri" panose="020F0502020204030204" pitchFamily="34" charset="0"/>
                <a:cs typeface="Times New Roman" panose="02020603050405020304" pitchFamily="18" charset="0"/>
              </a:rPr>
              <a:t>) Lastly, it is up to you to determine what work or shift requirements they must complete to receive credit.</a:t>
            </a:r>
            <a:endParaRPr lang="en-US" dirty="0"/>
          </a:p>
        </p:txBody>
      </p:sp>
      <p:sp>
        <p:nvSpPr>
          <p:cNvPr id="4" name="Slide Number Placeholder 3"/>
          <p:cNvSpPr>
            <a:spLocks noGrp="1"/>
          </p:cNvSpPr>
          <p:nvPr>
            <p:ph type="sldNum" sz="quarter" idx="5"/>
          </p:nvPr>
        </p:nvSpPr>
        <p:spPr/>
        <p:txBody>
          <a:bodyPr/>
          <a:lstStyle/>
          <a:p>
            <a:pPr defTabSz="929579">
              <a:defRPr/>
            </a:pPr>
            <a:fld id="{D566C85D-1152-41BE-A12A-97A7A8C0B907}" type="slidenum">
              <a:rPr lang="en-US">
                <a:solidFill>
                  <a:prstClr val="black"/>
                </a:solidFill>
                <a:latin typeface="Calibri" panose="020F0502020204030204"/>
              </a:rPr>
              <a:pPr defTabSz="929579">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1195288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13"/>
              </a:spcAft>
            </a:pPr>
            <a:r>
              <a:rPr lang="en-US" sz="1800" dirty="0">
                <a:latin typeface="Calibri" panose="020F0502020204030204" pitchFamily="34" charset="0"/>
                <a:ea typeface="Calibri" panose="020F0502020204030204" pitchFamily="34" charset="0"/>
                <a:cs typeface="Times New Roman" panose="02020603050405020304" pitchFamily="18" charset="0"/>
              </a:rPr>
              <a:t>LTC - It’s important to remember that Lifetime committeemen is a status that one earns and applies for and is separate from the Life membership ($500). many people confuse the two.</a:t>
            </a:r>
          </a:p>
          <a:p>
            <a:r>
              <a:rPr lang="en-US" sz="1800" dirty="0">
                <a:latin typeface="Calibri" panose="020F0502020204030204" pitchFamily="34" charset="0"/>
                <a:ea typeface="Calibri" panose="020F0502020204030204" pitchFamily="34" charset="0"/>
                <a:cs typeface="Times New Roman" panose="02020603050405020304" pitchFamily="18" charset="0"/>
              </a:rPr>
              <a:t>Lifetime Committeeman are required to pay Show dues and committee dues. Unpaid committee dues result in removal from committee roster. This does not include lifetime director or lifetime vice presidents. (</a:t>
            </a:r>
            <a:r>
              <a:rPr lang="en-US" sz="1800" b="1" dirty="0">
                <a:latin typeface="Calibri" panose="020F0502020204030204" pitchFamily="34" charset="0"/>
                <a:ea typeface="Calibri" panose="020F0502020204030204" pitchFamily="34" charset="0"/>
                <a:cs typeface="Times New Roman" panose="02020603050405020304" pitchFamily="18" charset="0"/>
              </a:rPr>
              <a:t>pause</a:t>
            </a:r>
            <a:r>
              <a:rPr lang="en-US" sz="1800" dirty="0">
                <a:latin typeface="Calibri" panose="020F0502020204030204" pitchFamily="34" charset="0"/>
                <a:ea typeface="Calibri" panose="020F0502020204030204" pitchFamily="34" charset="0"/>
                <a:cs typeface="Times New Roman" panose="02020603050405020304" pitchFamily="18" charset="0"/>
              </a:rPr>
              <a:t>) LTC are NOT required to remain on a committee roster. For example, if miss Howdy was a on the Speakers committee and became LTC, Howdy can continue to participate with Speakers and pay their dues, or miss Howdy can resign from Speakers, and solely keep up with Show dues and still receive badge/parking benefits. LTC are unable to join new committees and/or serve in leadership. So miss Howdy can stay on Speakers committee if desired but Howdy cannot request to join Corral Club. If Speakers committee asks Howdy to serve as captain and accepts, she will have to revoke her LTC status, serve her captain position, and then reapply for LTC status afterwards. These instances are very rare but have happened in the past. (</a:t>
            </a:r>
            <a:r>
              <a:rPr lang="en-US" sz="1800" b="1" dirty="0">
                <a:latin typeface="Calibri" panose="020F0502020204030204" pitchFamily="34" charset="0"/>
                <a:ea typeface="Calibri" panose="020F0502020204030204" pitchFamily="34" charset="0"/>
                <a:cs typeface="Times New Roman" panose="02020603050405020304" pitchFamily="18" charset="0"/>
              </a:rPr>
              <a:t>pause</a:t>
            </a:r>
            <a:r>
              <a:rPr lang="en-US" sz="1800" dirty="0">
                <a:latin typeface="Calibri" panose="020F0502020204030204" pitchFamily="34" charset="0"/>
                <a:ea typeface="Calibri" panose="020F0502020204030204" pitchFamily="34" charset="0"/>
                <a:cs typeface="Times New Roman" panose="02020603050405020304" pitchFamily="18" charset="0"/>
              </a:rPr>
              <a:t>) Lastly, it is up to you to determine what work or shift requirements they must complete to receive credit.</a:t>
            </a:r>
            <a:endParaRPr lang="en-US" dirty="0"/>
          </a:p>
        </p:txBody>
      </p:sp>
      <p:sp>
        <p:nvSpPr>
          <p:cNvPr id="4" name="Slide Number Placeholder 3"/>
          <p:cNvSpPr>
            <a:spLocks noGrp="1"/>
          </p:cNvSpPr>
          <p:nvPr>
            <p:ph type="sldNum" sz="quarter" idx="5"/>
          </p:nvPr>
        </p:nvSpPr>
        <p:spPr/>
        <p:txBody>
          <a:bodyPr/>
          <a:lstStyle/>
          <a:p>
            <a:pPr defTabSz="929579">
              <a:defRPr/>
            </a:pPr>
            <a:fld id="{D566C85D-1152-41BE-A12A-97A7A8C0B907}" type="slidenum">
              <a:rPr lang="en-US">
                <a:solidFill>
                  <a:prstClr val="black"/>
                </a:solidFill>
                <a:latin typeface="Calibri" panose="020F0502020204030204"/>
              </a:rPr>
              <a:pPr defTabSz="929579">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2326861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13"/>
              </a:spcAft>
            </a:pPr>
            <a:r>
              <a:rPr lang="en-US" sz="1800" dirty="0">
                <a:latin typeface="Calibri" panose="020F0502020204030204" pitchFamily="34" charset="0"/>
                <a:ea typeface="Calibri" panose="020F0502020204030204" pitchFamily="34" charset="0"/>
                <a:cs typeface="Times New Roman" panose="02020603050405020304" pitchFamily="18" charset="0"/>
              </a:rPr>
              <a:t>LTC - It’s important to remember that Lifetime committeemen is a status that one earns and applies for and is separate from the Life membership ($500). many people confuse the two.</a:t>
            </a:r>
          </a:p>
          <a:p>
            <a:r>
              <a:rPr lang="en-US" sz="1800" dirty="0">
                <a:latin typeface="Calibri" panose="020F0502020204030204" pitchFamily="34" charset="0"/>
                <a:ea typeface="Calibri" panose="020F0502020204030204" pitchFamily="34" charset="0"/>
                <a:cs typeface="Times New Roman" panose="02020603050405020304" pitchFamily="18" charset="0"/>
              </a:rPr>
              <a:t>Lifetime Committeeman are required to pay Show dues and committee dues. Unpaid committee dues result in removal from committee roster. This does not include lifetime director or lifetime vice presidents. (</a:t>
            </a:r>
            <a:r>
              <a:rPr lang="en-US" sz="1800" b="1" dirty="0">
                <a:latin typeface="Calibri" panose="020F0502020204030204" pitchFamily="34" charset="0"/>
                <a:ea typeface="Calibri" panose="020F0502020204030204" pitchFamily="34" charset="0"/>
                <a:cs typeface="Times New Roman" panose="02020603050405020304" pitchFamily="18" charset="0"/>
              </a:rPr>
              <a:t>pause</a:t>
            </a:r>
            <a:r>
              <a:rPr lang="en-US" sz="1800" dirty="0">
                <a:latin typeface="Calibri" panose="020F0502020204030204" pitchFamily="34" charset="0"/>
                <a:ea typeface="Calibri" panose="020F0502020204030204" pitchFamily="34" charset="0"/>
                <a:cs typeface="Times New Roman" panose="02020603050405020304" pitchFamily="18" charset="0"/>
              </a:rPr>
              <a:t>) LTC are NOT required to remain on a committee roster. For example, if miss Howdy was a on the Speakers committee and became LTC, Howdy can continue to participate with Speakers and pay their dues, or miss Howdy can resign from Speakers, and solely keep up with Show dues and still receive badge/parking benefits. LTC are unable to join new committees and/or serve in leadership. So miss Howdy can stay on Speakers committee if desired but Howdy cannot request to join Corral Club. If Speakers committee asks Howdy to serve as captain and accepts, she will have to revoke her LTC status, serve her captain position, and then reapply for LTC status afterwards. These instances are very rare but have happened in the past. (</a:t>
            </a:r>
            <a:r>
              <a:rPr lang="en-US" sz="1800" b="1" dirty="0">
                <a:latin typeface="Calibri" panose="020F0502020204030204" pitchFamily="34" charset="0"/>
                <a:ea typeface="Calibri" panose="020F0502020204030204" pitchFamily="34" charset="0"/>
                <a:cs typeface="Times New Roman" panose="02020603050405020304" pitchFamily="18" charset="0"/>
              </a:rPr>
              <a:t>pause</a:t>
            </a:r>
            <a:r>
              <a:rPr lang="en-US" sz="1800" dirty="0">
                <a:latin typeface="Calibri" panose="020F0502020204030204" pitchFamily="34" charset="0"/>
                <a:ea typeface="Calibri" panose="020F0502020204030204" pitchFamily="34" charset="0"/>
                <a:cs typeface="Times New Roman" panose="02020603050405020304" pitchFamily="18" charset="0"/>
              </a:rPr>
              <a:t>) Lastly, it is up to you to determine what work or shift requirements they must complete to receive credit.</a:t>
            </a:r>
            <a:endParaRPr lang="en-US" dirty="0"/>
          </a:p>
        </p:txBody>
      </p:sp>
      <p:sp>
        <p:nvSpPr>
          <p:cNvPr id="4" name="Slide Number Placeholder 3"/>
          <p:cNvSpPr>
            <a:spLocks noGrp="1"/>
          </p:cNvSpPr>
          <p:nvPr>
            <p:ph type="sldNum" sz="quarter" idx="5"/>
          </p:nvPr>
        </p:nvSpPr>
        <p:spPr/>
        <p:txBody>
          <a:bodyPr/>
          <a:lstStyle/>
          <a:p>
            <a:pPr marL="0" marR="0" lvl="0" indent="0" algn="r" defTabSz="929579" rtl="0" eaLnBrk="1" fontAlgn="auto" latinLnBrk="0" hangingPunct="1">
              <a:lnSpc>
                <a:spcPct val="100000"/>
              </a:lnSpc>
              <a:spcBef>
                <a:spcPts val="0"/>
              </a:spcBef>
              <a:spcAft>
                <a:spcPts val="0"/>
              </a:spcAft>
              <a:buClrTx/>
              <a:buSzTx/>
              <a:buFontTx/>
              <a:buNone/>
              <a:tabLst/>
              <a:defRPr/>
            </a:pPr>
            <a:fld id="{D566C85D-1152-41BE-A12A-97A7A8C0B907}"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9579"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62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76594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7E369CF-5D7F-ECDA-4EEB-2E6A6DBC816C}"/>
              </a:ext>
            </a:extLst>
          </p:cNvPr>
          <p:cNvSpPr txBox="1"/>
          <p:nvPr userDrawn="1"/>
        </p:nvSpPr>
        <p:spPr>
          <a:xfrm>
            <a:off x="6300247" y="6450961"/>
            <a:ext cx="5769204" cy="276999"/>
          </a:xfrm>
          <a:prstGeom prst="rect">
            <a:avLst/>
          </a:prstGeom>
          <a:noFill/>
        </p:spPr>
        <p:txBody>
          <a:bodyPr wrap="square" rtlCol="0">
            <a:spAutoFit/>
          </a:bodyPr>
          <a:lstStyle/>
          <a:p>
            <a:pPr algn="r"/>
            <a:r>
              <a:rPr lang="en-US" sz="1200" b="0" i="0" dirty="0">
                <a:solidFill>
                  <a:srgbClr val="EE7624"/>
                </a:solidFill>
                <a:latin typeface="Arial" panose="020B0604020202020204" pitchFamily="34" charset="0"/>
                <a:cs typeface="Arial" panose="020B0604020202020204" pitchFamily="34" charset="0"/>
              </a:rPr>
              <a:t>Houston Livestock Show and Rodeo™</a:t>
            </a:r>
          </a:p>
        </p:txBody>
      </p:sp>
      <p:cxnSp>
        <p:nvCxnSpPr>
          <p:cNvPr id="16" name="Straight Connector 15">
            <a:extLst>
              <a:ext uri="{FF2B5EF4-FFF2-40B4-BE49-F238E27FC236}">
                <a16:creationId xmlns:a16="http://schemas.microsoft.com/office/drawing/2014/main" id="{F1D18D9F-71DA-20FD-114A-5747AFB330C4}"/>
              </a:ext>
            </a:extLst>
          </p:cNvPr>
          <p:cNvCxnSpPr>
            <a:cxnSpLocks/>
          </p:cNvCxnSpPr>
          <p:nvPr userDrawn="1"/>
        </p:nvCxnSpPr>
        <p:spPr>
          <a:xfrm>
            <a:off x="245097" y="6594636"/>
            <a:ext cx="9021451" cy="0"/>
          </a:xfrm>
          <a:prstGeom prst="line">
            <a:avLst/>
          </a:prstGeom>
          <a:ln w="12700">
            <a:solidFill>
              <a:srgbClr val="D1D3D4"/>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7356122"/>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A572ACED-6A97-3A02-4DB1-F901791AB2CD}"/>
              </a:ext>
            </a:extLst>
          </p:cNvPr>
          <p:cNvSpPr txBox="1">
            <a:spLocks/>
          </p:cNvSpPr>
          <p:nvPr/>
        </p:nvSpPr>
        <p:spPr>
          <a:xfrm>
            <a:off x="736056" y="365125"/>
            <a:ext cx="10591586" cy="114407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2B5F"/>
                </a:solidFill>
                <a:effectLst/>
                <a:uLnTx/>
                <a:uFillTx/>
                <a:latin typeface="Arial Black" panose="020B0A04020102020204" pitchFamily="34" charset="0"/>
                <a:ea typeface="+mj-ea"/>
                <a:cs typeface="+mj-cs"/>
              </a:rPr>
              <a:t>LIFETIME COMMITTEEMEN</a:t>
            </a:r>
          </a:p>
        </p:txBody>
      </p:sp>
      <p:sp>
        <p:nvSpPr>
          <p:cNvPr id="3" name="Content Placeholder 3">
            <a:extLst>
              <a:ext uri="{FF2B5EF4-FFF2-40B4-BE49-F238E27FC236}">
                <a16:creationId xmlns:a16="http://schemas.microsoft.com/office/drawing/2014/main" id="{13F97C13-2391-0607-8DFC-0F536CF14216}"/>
              </a:ext>
            </a:extLst>
          </p:cNvPr>
          <p:cNvSpPr txBox="1">
            <a:spLocks/>
          </p:cNvSpPr>
          <p:nvPr/>
        </p:nvSpPr>
        <p:spPr>
          <a:xfrm>
            <a:off x="604357" y="1634223"/>
            <a:ext cx="11307898" cy="44981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n-US" sz="1800" b="0" i="0" u="none" strike="noStrike" baseline="0" dirty="0">
              <a:solidFill>
                <a:srgbClr val="000000"/>
              </a:solidFill>
              <a:latin typeface="Soleil Bk" panose="02000503000000020004" pitchFamily="50" charset="0"/>
            </a:endParaRPr>
          </a:p>
          <a:p>
            <a:r>
              <a:rPr lang="en-US" sz="1800" dirty="0">
                <a:solidFill>
                  <a:srgbClr val="000000"/>
                </a:solidFill>
                <a:latin typeface="Arial" panose="020B0604020202020204" pitchFamily="34" charset="0"/>
                <a:cs typeface="Arial" panose="020B0604020202020204" pitchFamily="34" charset="0"/>
              </a:rPr>
              <a:t>Application Period is April 1 – May 31 each year</a:t>
            </a:r>
          </a:p>
          <a:p>
            <a:r>
              <a:rPr lang="en-US" sz="1800" b="0" i="0" u="none" strike="noStrike" baseline="0" dirty="0">
                <a:solidFill>
                  <a:srgbClr val="221E1F"/>
                </a:solidFill>
                <a:latin typeface="Arial" panose="020B0604020202020204" pitchFamily="34" charset="0"/>
                <a:cs typeface="Arial" panose="020B0604020202020204" pitchFamily="34" charset="0"/>
              </a:rPr>
              <a:t>Must be a current member in *good standing with the Show</a:t>
            </a:r>
            <a:r>
              <a:rPr lang="en-US" sz="1800" dirty="0">
                <a:solidFill>
                  <a:srgbClr val="221E1F"/>
                </a:solidFill>
                <a:latin typeface="Arial" panose="020B0604020202020204" pitchFamily="34" charset="0"/>
                <a:cs typeface="Arial" panose="020B0604020202020204" pitchFamily="34" charset="0"/>
              </a:rPr>
              <a:t>.</a:t>
            </a:r>
          </a:p>
          <a:p>
            <a:r>
              <a:rPr lang="en-US" sz="1800" b="0" i="0" u="none" strike="noStrike" baseline="0" dirty="0">
                <a:solidFill>
                  <a:srgbClr val="221E1F"/>
                </a:solidFill>
                <a:latin typeface="Arial" panose="020B0604020202020204" pitchFamily="34" charset="0"/>
                <a:cs typeface="Arial" panose="020B0604020202020204" pitchFamily="34" charset="0"/>
              </a:rPr>
              <a:t>Must have *official committee service history for 2023 Show</a:t>
            </a:r>
            <a:r>
              <a:rPr lang="en-US" sz="1800" dirty="0">
                <a:solidFill>
                  <a:srgbClr val="221E1F"/>
                </a:solidFill>
                <a:latin typeface="Arial" panose="020B0604020202020204" pitchFamily="34" charset="0"/>
                <a:cs typeface="Arial" panose="020B0604020202020204" pitchFamily="34" charset="0"/>
              </a:rPr>
              <a:t>.</a:t>
            </a:r>
          </a:p>
          <a:p>
            <a:r>
              <a:rPr lang="en-US" sz="1800" b="0" i="0" u="none" strike="noStrike" baseline="0" dirty="0">
                <a:solidFill>
                  <a:srgbClr val="221E1F"/>
                </a:solidFill>
                <a:latin typeface="Arial" panose="020B0604020202020204" pitchFamily="34" charset="0"/>
                <a:cs typeface="Arial" panose="020B0604020202020204" pitchFamily="34" charset="0"/>
              </a:rPr>
              <a:t>Must be at least 60 years of age as of Aug. 1.</a:t>
            </a:r>
          </a:p>
          <a:p>
            <a:r>
              <a:rPr lang="en-US" sz="1800" dirty="0">
                <a:solidFill>
                  <a:srgbClr val="221E1F"/>
                </a:solidFill>
                <a:latin typeface="Arial" panose="020B0604020202020204" pitchFamily="34" charset="0"/>
                <a:cs typeface="Arial" panose="020B0604020202020204" pitchFamily="34" charset="0"/>
              </a:rPr>
              <a:t>M</a:t>
            </a:r>
            <a:r>
              <a:rPr lang="en-US" sz="1800" b="0" i="0" u="none" strike="noStrike" baseline="0" dirty="0">
                <a:solidFill>
                  <a:srgbClr val="221E1F"/>
                </a:solidFill>
                <a:latin typeface="Arial" panose="020B0604020202020204" pitchFamily="34" charset="0"/>
                <a:cs typeface="Arial" panose="020B0604020202020204" pitchFamily="34" charset="0"/>
              </a:rPr>
              <a:t>ust have a minimum of 20 years of official committee service.</a:t>
            </a:r>
          </a:p>
          <a:p>
            <a:r>
              <a:rPr lang="en-US" sz="1800" dirty="0">
                <a:solidFill>
                  <a:srgbClr val="221E1F"/>
                </a:solidFill>
                <a:latin typeface="Arial" panose="020B0604020202020204" pitchFamily="34" charset="0"/>
                <a:cs typeface="Arial" panose="020B0604020202020204" pitchFamily="34" charset="0"/>
              </a:rPr>
              <a:t>Lifetime Committeemen do not need to re-apply each year.</a:t>
            </a:r>
            <a:endParaRPr lang="en-US" sz="1800" b="0" i="0" u="none" strike="noStrike" baseline="0" dirty="0">
              <a:solidFill>
                <a:srgbClr val="221E1F"/>
              </a:solidFill>
              <a:latin typeface="Arial" panose="020B0604020202020204" pitchFamily="34" charset="0"/>
              <a:cs typeface="Arial" panose="020B0604020202020204" pitchFamily="34" charset="0"/>
            </a:endParaRPr>
          </a:p>
          <a:p>
            <a:pPr lvl="1"/>
            <a:r>
              <a:rPr lang="en-US" sz="1400" b="0" i="0" u="none" strike="noStrike" baseline="0" dirty="0">
                <a:solidFill>
                  <a:srgbClr val="221E1F"/>
                </a:solidFill>
                <a:latin typeface="Arial" panose="020B0604020202020204" pitchFamily="34" charset="0"/>
                <a:cs typeface="Arial" panose="020B0604020202020204" pitchFamily="34" charset="0"/>
              </a:rPr>
              <a:t>*Good Standing - Must be currently eligible to serve as a volunteer with no account holds and all dues paid in full.</a:t>
            </a:r>
          </a:p>
          <a:p>
            <a:pPr lvl="1"/>
            <a:r>
              <a:rPr lang="en-US" sz="1400" b="0" i="0" u="none" strike="noStrike" baseline="0" dirty="0">
                <a:solidFill>
                  <a:srgbClr val="221E1F"/>
                </a:solidFill>
                <a:latin typeface="Arial" panose="020B0604020202020204" pitchFamily="34" charset="0"/>
                <a:cs typeface="Arial" panose="020B0604020202020204" pitchFamily="34" charset="0"/>
              </a:rPr>
              <a:t>*Official Committee Service History - Issued for Show years when all committee volunteer badging requirements were met.</a:t>
            </a:r>
            <a:endParaRPr lang="en-US" dirty="0">
              <a:solidFill>
                <a:srgbClr val="001D2A"/>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1D2A"/>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n-US" dirty="0">
              <a:solidFill>
                <a:srgbClr val="001D2A"/>
              </a:solidFill>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1D2A"/>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1D2A"/>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8595F305-9434-12E1-CDD2-4640EFB95AFD}"/>
              </a:ext>
            </a:extLst>
          </p:cNvPr>
          <p:cNvSpPr txBox="1"/>
          <p:nvPr/>
        </p:nvSpPr>
        <p:spPr>
          <a:xfrm>
            <a:off x="3053757" y="887226"/>
            <a:ext cx="5956184" cy="646331"/>
          </a:xfrm>
          <a:prstGeom prst="rect">
            <a:avLst/>
          </a:prstGeom>
          <a:noFill/>
        </p:spPr>
        <p:txBody>
          <a:bodyPr wrap="square" rtlCol="0">
            <a:spAutoFit/>
          </a:bodyPr>
          <a:lstStyle/>
          <a:p>
            <a:pPr algn="ctr"/>
            <a:r>
              <a:rPr lang="en-US" sz="3600" b="1" dirty="0">
                <a:solidFill>
                  <a:schemeClr val="accent6"/>
                </a:solidFill>
              </a:rPr>
              <a:t>Application Requirement</a:t>
            </a:r>
          </a:p>
        </p:txBody>
      </p:sp>
    </p:spTree>
    <p:extLst>
      <p:ext uri="{BB962C8B-B14F-4D97-AF65-F5344CB8AC3E}">
        <p14:creationId xmlns:p14="http://schemas.microsoft.com/office/powerpoint/2010/main" val="2145518974"/>
      </p:ext>
    </p:extLst>
  </p:cSld>
  <p:clrMapOvr>
    <a:masterClrMapping/>
  </p:clrMapOvr>
  <mc:AlternateContent xmlns:mc="http://schemas.openxmlformats.org/markup-compatibility/2006" xmlns:p14="http://schemas.microsoft.com/office/powerpoint/2010/main">
    <mc:Choice Requires="p14">
      <p:transition spd="slow" p14:dur="2000" advTm="91937"/>
    </mc:Choice>
    <mc:Fallback xmlns="">
      <p:transition spd="slow" advTm="9193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A572ACED-6A97-3A02-4DB1-F901791AB2CD}"/>
              </a:ext>
            </a:extLst>
          </p:cNvPr>
          <p:cNvSpPr txBox="1">
            <a:spLocks/>
          </p:cNvSpPr>
          <p:nvPr/>
        </p:nvSpPr>
        <p:spPr>
          <a:xfrm>
            <a:off x="736056" y="365125"/>
            <a:ext cx="10591586" cy="114407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2B5F"/>
                </a:solidFill>
                <a:effectLst/>
                <a:uLnTx/>
                <a:uFillTx/>
                <a:latin typeface="Arial Black" panose="020B0A04020102020204" pitchFamily="34" charset="0"/>
                <a:ea typeface="+mj-ea"/>
                <a:cs typeface="+mj-cs"/>
              </a:rPr>
              <a:t>LIFETIME COMMITTEEMEN</a:t>
            </a:r>
          </a:p>
        </p:txBody>
      </p:sp>
      <p:sp>
        <p:nvSpPr>
          <p:cNvPr id="3" name="Content Placeholder 3">
            <a:extLst>
              <a:ext uri="{FF2B5EF4-FFF2-40B4-BE49-F238E27FC236}">
                <a16:creationId xmlns:a16="http://schemas.microsoft.com/office/drawing/2014/main" id="{13F97C13-2391-0607-8DFC-0F536CF14216}"/>
              </a:ext>
            </a:extLst>
          </p:cNvPr>
          <p:cNvSpPr txBox="1">
            <a:spLocks/>
          </p:cNvSpPr>
          <p:nvPr/>
        </p:nvSpPr>
        <p:spPr>
          <a:xfrm>
            <a:off x="604357" y="1778466"/>
            <a:ext cx="11307898" cy="435388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Are required to pay Show dues.</a:t>
            </a:r>
          </a:p>
          <a:p>
            <a:pPr lvl="1">
              <a:spcBef>
                <a:spcPts val="1000"/>
              </a:spcBef>
            </a:pPr>
            <a:r>
              <a:rPr lang="en-US" sz="1800" dirty="0">
                <a:solidFill>
                  <a:srgbClr val="000000"/>
                </a:solidFill>
                <a:latin typeface="Arial" panose="020B0604020202020204" pitchFamily="34" charset="0"/>
                <a:cs typeface="Arial" panose="020B0604020202020204" pitchFamily="34" charset="0"/>
              </a:rPr>
              <a:t>“Show dues” consist of Annual HLSR Dues ($50) or one-time life membership purchase $500</a:t>
            </a:r>
          </a:p>
          <a:p>
            <a:pPr lvl="1">
              <a:spcBef>
                <a:spcPts val="1000"/>
              </a:spcBef>
            </a:pPr>
            <a:r>
              <a:rPr lang="en-US" sz="1800" dirty="0">
                <a:solidFill>
                  <a:srgbClr val="000000"/>
                </a:solidFill>
                <a:latin typeface="Arial" panose="020B0604020202020204" pitchFamily="34" charset="0"/>
                <a:cs typeface="Arial" panose="020B0604020202020204" pitchFamily="34" charset="0"/>
              </a:rPr>
              <a:t>Unpaid Show dues will result in removal from Lifetime Committeeman roster as well as any Committee Roster.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Are required to pay committee dues, if they choose remain on a working committee roster.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Unpaid Committee dues will result in removal from committee roster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If the committee chooses to waive committee dues for any member including Lifetime Committeemen, a dues waiver form must be turned into the Membership Office.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1D2A"/>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n-US" dirty="0">
              <a:solidFill>
                <a:srgbClr val="001D2A"/>
              </a:solidFill>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1D2A"/>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1D2A"/>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8595F305-9434-12E1-CDD2-4640EFB95AFD}"/>
              </a:ext>
            </a:extLst>
          </p:cNvPr>
          <p:cNvSpPr txBox="1"/>
          <p:nvPr/>
        </p:nvSpPr>
        <p:spPr>
          <a:xfrm>
            <a:off x="3330429" y="862873"/>
            <a:ext cx="4647501" cy="646331"/>
          </a:xfrm>
          <a:prstGeom prst="rect">
            <a:avLst/>
          </a:prstGeom>
          <a:noFill/>
        </p:spPr>
        <p:txBody>
          <a:bodyPr wrap="square" rtlCol="0">
            <a:spAutoFit/>
          </a:bodyPr>
          <a:lstStyle/>
          <a:p>
            <a:pPr algn="ctr"/>
            <a:r>
              <a:rPr lang="en-US" sz="3600" b="1" dirty="0">
                <a:solidFill>
                  <a:schemeClr val="accent6"/>
                </a:solidFill>
              </a:rPr>
              <a:t>Dues Requirement</a:t>
            </a:r>
          </a:p>
        </p:txBody>
      </p:sp>
    </p:spTree>
    <p:extLst>
      <p:ext uri="{BB962C8B-B14F-4D97-AF65-F5344CB8AC3E}">
        <p14:creationId xmlns:p14="http://schemas.microsoft.com/office/powerpoint/2010/main" val="3543372576"/>
      </p:ext>
    </p:extLst>
  </p:cSld>
  <p:clrMapOvr>
    <a:masterClrMapping/>
  </p:clrMapOvr>
  <mc:AlternateContent xmlns:mc="http://schemas.openxmlformats.org/markup-compatibility/2006" xmlns:p14="http://schemas.microsoft.com/office/powerpoint/2010/main">
    <mc:Choice Requires="p14">
      <p:transition spd="slow" p14:dur="2000" advTm="91937"/>
    </mc:Choice>
    <mc:Fallback xmlns="">
      <p:transition spd="slow" advTm="9193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A572ACED-6A97-3A02-4DB1-F901791AB2CD}"/>
              </a:ext>
            </a:extLst>
          </p:cNvPr>
          <p:cNvSpPr txBox="1">
            <a:spLocks/>
          </p:cNvSpPr>
          <p:nvPr/>
        </p:nvSpPr>
        <p:spPr>
          <a:xfrm>
            <a:off x="736056" y="365125"/>
            <a:ext cx="10591586" cy="114407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2B5F"/>
                </a:solidFill>
                <a:effectLst/>
                <a:uLnTx/>
                <a:uFillTx/>
                <a:latin typeface="Arial Black" panose="020B0A04020102020204" pitchFamily="34" charset="0"/>
                <a:ea typeface="+mj-ea"/>
                <a:cs typeface="+mj-cs"/>
              </a:rPr>
              <a:t>LIFETIME COMMITTEEMEN</a:t>
            </a:r>
          </a:p>
        </p:txBody>
      </p:sp>
      <p:sp>
        <p:nvSpPr>
          <p:cNvPr id="4" name="TextBox 3">
            <a:extLst>
              <a:ext uri="{FF2B5EF4-FFF2-40B4-BE49-F238E27FC236}">
                <a16:creationId xmlns:a16="http://schemas.microsoft.com/office/drawing/2014/main" id="{0B126C3B-10CB-B7BE-A927-0E8846039D7F}"/>
              </a:ext>
            </a:extLst>
          </p:cNvPr>
          <p:cNvSpPr txBox="1"/>
          <p:nvPr/>
        </p:nvSpPr>
        <p:spPr>
          <a:xfrm>
            <a:off x="3540154" y="1088968"/>
            <a:ext cx="464750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ED7524"/>
                </a:solidFill>
                <a:effectLst/>
                <a:uLnTx/>
                <a:uFillTx/>
                <a:latin typeface="Calibri" panose="020F0502020204030204"/>
                <a:ea typeface="+mn-ea"/>
                <a:cs typeface="+mn-cs"/>
              </a:rPr>
              <a:t>Work Requirement</a:t>
            </a:r>
          </a:p>
        </p:txBody>
      </p:sp>
      <p:sp>
        <p:nvSpPr>
          <p:cNvPr id="5" name="Rectangle 4">
            <a:extLst>
              <a:ext uri="{FF2B5EF4-FFF2-40B4-BE49-F238E27FC236}">
                <a16:creationId xmlns:a16="http://schemas.microsoft.com/office/drawing/2014/main" id="{3197B57A-380A-1E34-44AB-6C00F9F7A72A}"/>
              </a:ext>
            </a:extLst>
          </p:cNvPr>
          <p:cNvSpPr/>
          <p:nvPr/>
        </p:nvSpPr>
        <p:spPr>
          <a:xfrm>
            <a:off x="0" y="2063692"/>
            <a:ext cx="4077050" cy="114407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Can a Lifetime Committeeman remain on a committee roster? </a:t>
            </a:r>
          </a:p>
        </p:txBody>
      </p:sp>
      <p:sp>
        <p:nvSpPr>
          <p:cNvPr id="8" name="Rectangle 7">
            <a:extLst>
              <a:ext uri="{FF2B5EF4-FFF2-40B4-BE49-F238E27FC236}">
                <a16:creationId xmlns:a16="http://schemas.microsoft.com/office/drawing/2014/main" id="{19BB583A-0858-D2CA-F264-90F77F9F43B8}"/>
              </a:ext>
            </a:extLst>
          </p:cNvPr>
          <p:cNvSpPr/>
          <p:nvPr/>
        </p:nvSpPr>
        <p:spPr>
          <a:xfrm>
            <a:off x="4077050" y="2063691"/>
            <a:ext cx="4077050" cy="1144079"/>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B5E"/>
                </a:solidFill>
                <a:effectLst/>
                <a:uLnTx/>
                <a:uFillTx/>
                <a:latin typeface="Calibri" panose="020F0502020204030204"/>
                <a:ea typeface="+mn-ea"/>
                <a:cs typeface="+mn-cs"/>
              </a:rPr>
              <a:t>Can a Lifetime Committeeman join a new committee?</a:t>
            </a:r>
          </a:p>
        </p:txBody>
      </p:sp>
      <p:sp>
        <p:nvSpPr>
          <p:cNvPr id="9" name="Rectangle 8">
            <a:extLst>
              <a:ext uri="{FF2B5EF4-FFF2-40B4-BE49-F238E27FC236}">
                <a16:creationId xmlns:a16="http://schemas.microsoft.com/office/drawing/2014/main" id="{CE5037FF-B65E-BC7F-CBF8-F51693BDDCCB}"/>
              </a:ext>
            </a:extLst>
          </p:cNvPr>
          <p:cNvSpPr/>
          <p:nvPr/>
        </p:nvSpPr>
        <p:spPr>
          <a:xfrm>
            <a:off x="8154100" y="2063690"/>
            <a:ext cx="4037900" cy="114407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FFFF"/>
                </a:solidFill>
                <a:latin typeface="Calibri" panose="020F0502020204030204"/>
              </a:rPr>
              <a:t>Is</a:t>
            </a: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 a Lifetime Committeeman required to stay on an active committee roster? </a:t>
            </a:r>
          </a:p>
        </p:txBody>
      </p:sp>
      <p:sp>
        <p:nvSpPr>
          <p:cNvPr id="11" name="Rectangle 10">
            <a:extLst>
              <a:ext uri="{FF2B5EF4-FFF2-40B4-BE49-F238E27FC236}">
                <a16:creationId xmlns:a16="http://schemas.microsoft.com/office/drawing/2014/main" id="{D8E9AC23-2FC7-CEDA-0C15-F7B830BF5E7E}"/>
              </a:ext>
            </a:extLst>
          </p:cNvPr>
          <p:cNvSpPr/>
          <p:nvPr/>
        </p:nvSpPr>
        <p:spPr>
          <a:xfrm>
            <a:off x="0" y="3207769"/>
            <a:ext cx="4077050" cy="31678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Can </a:t>
            </a:r>
          </a:p>
        </p:txBody>
      </p:sp>
      <p:sp>
        <p:nvSpPr>
          <p:cNvPr id="12" name="Rectangle 11">
            <a:extLst>
              <a:ext uri="{FF2B5EF4-FFF2-40B4-BE49-F238E27FC236}">
                <a16:creationId xmlns:a16="http://schemas.microsoft.com/office/drawing/2014/main" id="{398266F9-5E10-4311-B266-11AB64C575BC}"/>
              </a:ext>
            </a:extLst>
          </p:cNvPr>
          <p:cNvSpPr/>
          <p:nvPr/>
        </p:nvSpPr>
        <p:spPr>
          <a:xfrm>
            <a:off x="4086838" y="3207769"/>
            <a:ext cx="4067262" cy="31678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Can </a:t>
            </a:r>
          </a:p>
        </p:txBody>
      </p:sp>
      <p:sp>
        <p:nvSpPr>
          <p:cNvPr id="13" name="Rectangle 12">
            <a:extLst>
              <a:ext uri="{FF2B5EF4-FFF2-40B4-BE49-F238E27FC236}">
                <a16:creationId xmlns:a16="http://schemas.microsoft.com/office/drawing/2014/main" id="{5F53F701-7BD6-4FEC-ABB1-E62FCB40A57D}"/>
              </a:ext>
            </a:extLst>
          </p:cNvPr>
          <p:cNvSpPr/>
          <p:nvPr/>
        </p:nvSpPr>
        <p:spPr>
          <a:xfrm>
            <a:off x="8158297" y="3207769"/>
            <a:ext cx="4033703" cy="31678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Can </a:t>
            </a:r>
          </a:p>
        </p:txBody>
      </p:sp>
      <p:sp>
        <p:nvSpPr>
          <p:cNvPr id="14" name="TextBox 13">
            <a:extLst>
              <a:ext uri="{FF2B5EF4-FFF2-40B4-BE49-F238E27FC236}">
                <a16:creationId xmlns:a16="http://schemas.microsoft.com/office/drawing/2014/main" id="{8F804E43-B826-BB6B-2ACF-9F6C74B881D6}"/>
              </a:ext>
            </a:extLst>
          </p:cNvPr>
          <p:cNvSpPr txBox="1"/>
          <p:nvPr/>
        </p:nvSpPr>
        <p:spPr>
          <a:xfrm>
            <a:off x="75501" y="3296873"/>
            <a:ext cx="3909269" cy="3939540"/>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400" dirty="0">
                <a:solidFill>
                  <a:srgbClr val="000000"/>
                </a:solidFill>
                <a:latin typeface="Arial" panose="020B0604020202020204" pitchFamily="34" charset="0"/>
                <a:cs typeface="Arial" panose="020B0604020202020204" pitchFamily="34" charset="0"/>
              </a:rPr>
              <a:t>Lifetime Committeemen are eligible to remain on their working committee roster if they have the last three consecutive years of service on that roster at the time they take the status.</a:t>
            </a:r>
          </a:p>
          <a:p>
            <a:pPr marL="742950" lvl="1" indent="-285750">
              <a:spcBef>
                <a:spcPts val="1000"/>
              </a:spcBef>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There is no limit to the number of committees they can remain on as long as they have met the service credit requirement and continue to pay committee dues.</a:t>
            </a:r>
          </a:p>
          <a:p>
            <a:pPr marL="742950" lvl="1" indent="-285750">
              <a:spcBef>
                <a:spcPts val="1000"/>
              </a:spcBef>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LTC work requirement is determined by the Committee.</a:t>
            </a:r>
          </a:p>
          <a:p>
            <a:pPr lvl="1">
              <a:spcBef>
                <a:spcPts val="1000"/>
              </a:spcBef>
              <a:defRPr/>
            </a:pPr>
            <a:endParaRPr lang="en-US" sz="1400" dirty="0">
              <a:solidFill>
                <a:srgbClr val="0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78AD92DC-9CA4-6F26-500A-EB522A38C657}"/>
              </a:ext>
            </a:extLst>
          </p:cNvPr>
          <p:cNvSpPr txBox="1"/>
          <p:nvPr/>
        </p:nvSpPr>
        <p:spPr>
          <a:xfrm>
            <a:off x="4152551" y="3296873"/>
            <a:ext cx="3909269" cy="2981842"/>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solidFill>
                  <a:srgbClr val="000000"/>
                </a:solidFill>
                <a:latin typeface="Arial" panose="020B0604020202020204" pitchFamily="34" charset="0"/>
                <a:cs typeface="Arial" panose="020B0604020202020204" pitchFamily="34" charset="0"/>
              </a:rPr>
              <a:t>Lifetime Committeemen are unable to join a new committee roster and/or serve in leadership/Board of Directors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solidFill>
                  <a:srgbClr val="000000"/>
                </a:solidFill>
                <a:latin typeface="Arial" panose="020B0604020202020204" pitchFamily="34" charset="0"/>
                <a:cs typeface="Arial" panose="020B0604020202020204" pitchFamily="34" charset="0"/>
              </a:rPr>
              <a:t>If they are asked to serve in leadership (i.e. assistant captain), they must revoke their LTC status and re-apply for the status meeting current application qualifications.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86C2436-E440-6155-AFAB-0AEC6C4C4387}"/>
              </a:ext>
            </a:extLst>
          </p:cNvPr>
          <p:cNvSpPr txBox="1"/>
          <p:nvPr/>
        </p:nvSpPr>
        <p:spPr>
          <a:xfrm>
            <a:off x="8187655" y="3296873"/>
            <a:ext cx="3909268" cy="1486048"/>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solidFill>
                  <a:srgbClr val="000000"/>
                </a:solidFill>
                <a:latin typeface="Arial" panose="020B0604020202020204" pitchFamily="34" charset="0"/>
                <a:cs typeface="Arial" panose="020B0604020202020204" pitchFamily="34" charset="0"/>
              </a:rPr>
              <a:t>No, Lifetime Committeemen are not required to remain on a Committee roster to be a Lifetime Committeeman.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solidFill>
                  <a:srgbClr val="000000"/>
                </a:solidFill>
                <a:latin typeface="Arial" panose="020B0604020202020204" pitchFamily="34" charset="0"/>
                <a:cs typeface="Arial" panose="020B0604020202020204" pitchFamily="34" charset="0"/>
              </a:rPr>
              <a:t>They will still receive badge/parking benefits only on the LTC roster.</a:t>
            </a:r>
          </a:p>
        </p:txBody>
      </p:sp>
    </p:spTree>
    <p:extLst>
      <p:ext uri="{BB962C8B-B14F-4D97-AF65-F5344CB8AC3E}">
        <p14:creationId xmlns:p14="http://schemas.microsoft.com/office/powerpoint/2010/main" val="459163868"/>
      </p:ext>
    </p:extLst>
  </p:cSld>
  <p:clrMapOvr>
    <a:masterClrMapping/>
  </p:clrMapOvr>
  <mc:AlternateContent xmlns:mc="http://schemas.openxmlformats.org/markup-compatibility/2006" xmlns:p14="http://schemas.microsoft.com/office/powerpoint/2010/main">
    <mc:Choice Requires="p14">
      <p:transition spd="slow" p14:dur="2000" advTm="91937"/>
    </mc:Choice>
    <mc:Fallback xmlns="">
      <p:transition spd="slow" advTm="91937"/>
    </mc:Fallback>
  </mc:AlternateContent>
</p:sld>
</file>

<file path=ppt/theme/theme1.xml><?xml version="1.0" encoding="utf-8"?>
<a:theme xmlns:a="http://schemas.openxmlformats.org/drawingml/2006/main" name="Blank">
  <a:themeElements>
    <a:clrScheme name="Rodeo Houston">
      <a:dk1>
        <a:srgbClr val="000000"/>
      </a:dk1>
      <a:lt1>
        <a:srgbClr val="FFFFFF"/>
      </a:lt1>
      <a:dk2>
        <a:srgbClr val="D0D3D3"/>
      </a:dk2>
      <a:lt2>
        <a:srgbClr val="0077AC"/>
      </a:lt2>
      <a:accent1>
        <a:srgbClr val="002B5E"/>
      </a:accent1>
      <a:accent2>
        <a:srgbClr val="FFFFFF"/>
      </a:accent2>
      <a:accent3>
        <a:srgbClr val="D0D3D3"/>
      </a:accent3>
      <a:accent4>
        <a:srgbClr val="0077AC"/>
      </a:accent4>
      <a:accent5>
        <a:srgbClr val="002B5E"/>
      </a:accent5>
      <a:accent6>
        <a:srgbClr val="ED7524"/>
      </a:accent6>
      <a:hlink>
        <a:srgbClr val="0077AC"/>
      </a:hlink>
      <a:folHlink>
        <a:srgbClr val="002B5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5ED85CFC-4607-DF4C-A7E4-83CE52717097}" vid="{D6A52F29-CB25-0A4E-B93F-5170F0985C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1122</Words>
  <Application>Microsoft Office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Black</vt:lpstr>
      <vt:lpstr>Calibri</vt:lpstr>
      <vt:lpstr>Soleil Bk</vt:lpstr>
      <vt:lpstr>Blank</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Luckett</dc:creator>
  <cp:lastModifiedBy>Katie Luckett</cp:lastModifiedBy>
  <cp:revision>10</cp:revision>
  <cp:lastPrinted>2023-08-10T18:24:36Z</cp:lastPrinted>
  <dcterms:created xsi:type="dcterms:W3CDTF">2023-08-08T20:32:25Z</dcterms:created>
  <dcterms:modified xsi:type="dcterms:W3CDTF">2023-08-16T17:06:36Z</dcterms:modified>
</cp:coreProperties>
</file>